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82" r:id="rId3"/>
    <p:sldId id="283" r:id="rId4"/>
    <p:sldId id="284" r:id="rId5"/>
    <p:sldId id="281" r:id="rId6"/>
    <p:sldId id="264" r:id="rId7"/>
    <p:sldId id="265" r:id="rId8"/>
    <p:sldId id="285" r:id="rId9"/>
    <p:sldId id="266" r:id="rId10"/>
    <p:sldId id="258" r:id="rId11"/>
    <p:sldId id="288" r:id="rId12"/>
    <p:sldId id="287" r:id="rId13"/>
    <p:sldId id="262" r:id="rId14"/>
    <p:sldId id="260" r:id="rId15"/>
    <p:sldId id="261" r:id="rId16"/>
    <p:sldId id="286" r:id="rId17"/>
    <p:sldId id="289" r:id="rId18"/>
    <p:sldId id="290" r:id="rId19"/>
    <p:sldId id="291" r:id="rId20"/>
    <p:sldId id="293" r:id="rId21"/>
    <p:sldId id="475" r:id="rId22"/>
    <p:sldId id="294" r:id="rId23"/>
    <p:sldId id="295" r:id="rId24"/>
    <p:sldId id="296" r:id="rId25"/>
    <p:sldId id="297" r:id="rId26"/>
    <p:sldId id="276" r:id="rId27"/>
    <p:sldId id="470" r:id="rId28"/>
    <p:sldId id="471" r:id="rId29"/>
    <p:sldId id="472" r:id="rId30"/>
    <p:sldId id="473" r:id="rId31"/>
    <p:sldId id="474" r:id="rId32"/>
    <p:sldId id="275" r:id="rId33"/>
    <p:sldId id="476" r:id="rId34"/>
    <p:sldId id="299" r:id="rId35"/>
    <p:sldId id="462" r:id="rId36"/>
    <p:sldId id="371" r:id="rId37"/>
    <p:sldId id="372" r:id="rId38"/>
    <p:sldId id="374" r:id="rId39"/>
    <p:sldId id="477" r:id="rId40"/>
    <p:sldId id="375" r:id="rId41"/>
    <p:sldId id="379" r:id="rId42"/>
    <p:sldId id="463" r:id="rId43"/>
    <p:sldId id="298" r:id="rId44"/>
    <p:sldId id="464" r:id="rId45"/>
    <p:sldId id="465" r:id="rId46"/>
    <p:sldId id="466" r:id="rId47"/>
    <p:sldId id="467" r:id="rId48"/>
    <p:sldId id="268" r:id="rId49"/>
    <p:sldId id="468" r:id="rId50"/>
    <p:sldId id="271" r:id="rId51"/>
    <p:sldId id="270" r:id="rId52"/>
    <p:sldId id="28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32"/>
    <a:srgbClr val="26408B"/>
    <a:srgbClr val="334288"/>
    <a:srgbClr val="A7CC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7"/>
    <p:restoredTop sz="94709"/>
  </p:normalViewPr>
  <p:slideViewPr>
    <p:cSldViewPr snapToGrid="0" snapToObjects="1">
      <p:cViewPr>
        <p:scale>
          <a:sx n="148" d="100"/>
          <a:sy n="148" d="100"/>
        </p:scale>
        <p:origin x="-2128"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591BE-A634-5047-8296-EA201A324939}" type="datetimeFigureOut">
              <a:rPr lang="en-US" smtClean="0"/>
              <a:t>11/17/21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F892E1-B105-4341-ABC7-75713AD5A731}" type="slidenum">
              <a:rPr lang="en-US" smtClean="0"/>
              <a:t>‹#›</a:t>
            </a:fld>
            <a:endParaRPr lang="en-US"/>
          </a:p>
        </p:txBody>
      </p:sp>
    </p:spTree>
    <p:extLst>
      <p:ext uri="{BB962C8B-B14F-4D97-AF65-F5344CB8AC3E}">
        <p14:creationId xmlns:p14="http://schemas.microsoft.com/office/powerpoint/2010/main" val="3065613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Microbiome accepts variant with minimum 2 observations</a:t>
            </a:r>
          </a:p>
          <a:p>
            <a:r>
              <a:rPr lang="en-US" dirty="0"/>
              <a:t>Genomics requires coverage of &gt; 30</a:t>
            </a:r>
          </a:p>
          <a:p>
            <a:r>
              <a:rPr lang="en-US" dirty="0"/>
              <a:t>I’ll leave it to you to figure out if the ‘rare biosphere’ can be discovered by 16S rRNA gene sequencing</a:t>
            </a:r>
          </a:p>
        </p:txBody>
      </p:sp>
      <p:sp>
        <p:nvSpPr>
          <p:cNvPr id="4" name="Slide Number Placeholder 3"/>
          <p:cNvSpPr>
            <a:spLocks noGrp="1"/>
          </p:cNvSpPr>
          <p:nvPr>
            <p:ph type="sldNum" sz="quarter" idx="5"/>
          </p:nvPr>
        </p:nvSpPr>
        <p:spPr/>
        <p:txBody>
          <a:bodyPr/>
          <a:lstStyle/>
          <a:p>
            <a:fld id="{22F892E1-B105-4341-ABC7-75713AD5A731}" type="slidenum">
              <a:rPr lang="en-US" smtClean="0"/>
              <a:t>15</a:t>
            </a:fld>
            <a:endParaRPr lang="en-US"/>
          </a:p>
        </p:txBody>
      </p:sp>
    </p:spTree>
    <p:extLst>
      <p:ext uri="{BB962C8B-B14F-4D97-AF65-F5344CB8AC3E}">
        <p14:creationId xmlns:p14="http://schemas.microsoft.com/office/powerpoint/2010/main" val="2231157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34</a:t>
            </a:fld>
            <a:endParaRPr lang="en-US"/>
          </a:p>
        </p:txBody>
      </p:sp>
    </p:spTree>
    <p:extLst>
      <p:ext uri="{BB962C8B-B14F-4D97-AF65-F5344CB8AC3E}">
        <p14:creationId xmlns:p14="http://schemas.microsoft.com/office/powerpoint/2010/main" val="2155402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1" eaLnBrk="1" hangingPunct="1">
              <a:buFont typeface="Arial" charset="0"/>
              <a:buChar char="•"/>
            </a:pPr>
            <a:r>
              <a:rPr lang="en-US" sz="1600" dirty="0"/>
              <a:t>Scale dependence - hence ‘normalization’</a:t>
            </a:r>
          </a:p>
          <a:p>
            <a:pPr lvl="1" eaLnBrk="1" hangingPunct="1">
              <a:buFont typeface="Arial" charset="0"/>
              <a:buChar char="•"/>
            </a:pPr>
            <a:r>
              <a:rPr lang="en-US" sz="1600" dirty="0"/>
              <a:t>Correlation and </a:t>
            </a:r>
            <a:r>
              <a:rPr lang="en-US" sz="1600" dirty="0" err="1"/>
              <a:t>covariation</a:t>
            </a:r>
            <a:r>
              <a:rPr lang="en-US" sz="1600" dirty="0"/>
              <a:t> are unreliable</a:t>
            </a:r>
          </a:p>
          <a:p>
            <a:pPr lvl="1" eaLnBrk="1" hangingPunct="1">
              <a:buFont typeface="Arial" charset="0"/>
              <a:buChar char="•"/>
            </a:pPr>
            <a:r>
              <a:rPr lang="en-US" sz="1600" dirty="0"/>
              <a:t>Addition and subtraction are not useful operations</a:t>
            </a:r>
          </a:p>
          <a:p>
            <a:pPr lvl="2" eaLnBrk="1" hangingPunct="1">
              <a:buFont typeface="Arial" charset="0"/>
              <a:buChar char="•"/>
            </a:pPr>
            <a:r>
              <a:rPr lang="en-US" sz="1600" dirty="0" err="1"/>
              <a:t>Subsetting</a:t>
            </a:r>
            <a:r>
              <a:rPr lang="en-US" sz="1600" dirty="0"/>
              <a:t> and aggregating are problematic</a:t>
            </a:r>
          </a:p>
          <a:p>
            <a:pPr lvl="1" eaLnBrk="1" hangingPunct="1">
              <a:buFont typeface="Arial" charset="0"/>
              <a:buChar char="•"/>
            </a:pPr>
            <a:r>
              <a:rPr lang="en-US" sz="1600" dirty="0"/>
              <a:t>Sparse data is an issue</a:t>
            </a:r>
          </a:p>
        </p:txBody>
      </p:sp>
      <p:sp>
        <p:nvSpPr>
          <p:cNvPr id="4" name="Slide Number Placeholder 3"/>
          <p:cNvSpPr>
            <a:spLocks noGrp="1"/>
          </p:cNvSpPr>
          <p:nvPr>
            <p:ph type="sldNum" sz="quarter" idx="10"/>
          </p:nvPr>
        </p:nvSpPr>
        <p:spPr/>
        <p:txBody>
          <a:bodyPr/>
          <a:lstStyle/>
          <a:p>
            <a:fld id="{364FB8B2-23F0-0946-9266-1716EC5514B9}" type="slidenum">
              <a:rPr lang="en-US" smtClean="0"/>
              <a:t>38</a:t>
            </a:fld>
            <a:endParaRPr lang="en-US"/>
          </a:p>
        </p:txBody>
      </p:sp>
    </p:spTree>
    <p:extLst>
      <p:ext uri="{BB962C8B-B14F-4D97-AF65-F5344CB8AC3E}">
        <p14:creationId xmlns:p14="http://schemas.microsoft.com/office/powerpoint/2010/main" val="703591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1" eaLnBrk="1" hangingPunct="1">
              <a:buFont typeface="Arial" charset="0"/>
              <a:buChar char="•"/>
            </a:pPr>
            <a:r>
              <a:rPr lang="en-US" sz="1600" dirty="0"/>
              <a:t>Scale dependence - hence ‘normalization’</a:t>
            </a:r>
          </a:p>
          <a:p>
            <a:pPr lvl="1" eaLnBrk="1" hangingPunct="1">
              <a:buFont typeface="Arial" charset="0"/>
              <a:buChar char="•"/>
            </a:pPr>
            <a:r>
              <a:rPr lang="en-US" sz="1600" dirty="0"/>
              <a:t>Correlation and </a:t>
            </a:r>
            <a:r>
              <a:rPr lang="en-US" sz="1600" dirty="0" err="1"/>
              <a:t>covariation</a:t>
            </a:r>
            <a:r>
              <a:rPr lang="en-US" sz="1600" dirty="0"/>
              <a:t> are unreliable</a:t>
            </a:r>
          </a:p>
          <a:p>
            <a:pPr lvl="1" eaLnBrk="1" hangingPunct="1">
              <a:buFont typeface="Arial" charset="0"/>
              <a:buChar char="•"/>
            </a:pPr>
            <a:r>
              <a:rPr lang="en-US" sz="1600" dirty="0"/>
              <a:t>Addition and subtraction are not useful operations</a:t>
            </a:r>
          </a:p>
          <a:p>
            <a:pPr lvl="2" eaLnBrk="1" hangingPunct="1">
              <a:buFont typeface="Arial" charset="0"/>
              <a:buChar char="•"/>
            </a:pPr>
            <a:r>
              <a:rPr lang="en-US" sz="1600" dirty="0" err="1"/>
              <a:t>Subsetting</a:t>
            </a:r>
            <a:r>
              <a:rPr lang="en-US" sz="1600" dirty="0"/>
              <a:t> and aggregating are problematic</a:t>
            </a:r>
          </a:p>
          <a:p>
            <a:pPr lvl="1" eaLnBrk="1" hangingPunct="1">
              <a:buFont typeface="Arial" charset="0"/>
              <a:buChar char="•"/>
            </a:pPr>
            <a:r>
              <a:rPr lang="en-US" sz="1600" dirty="0"/>
              <a:t>Sparse data is an issue</a:t>
            </a:r>
          </a:p>
        </p:txBody>
      </p:sp>
      <p:sp>
        <p:nvSpPr>
          <p:cNvPr id="4" name="Slide Number Placeholder 3"/>
          <p:cNvSpPr>
            <a:spLocks noGrp="1"/>
          </p:cNvSpPr>
          <p:nvPr>
            <p:ph type="sldNum" sz="quarter" idx="10"/>
          </p:nvPr>
        </p:nvSpPr>
        <p:spPr/>
        <p:txBody>
          <a:bodyPr/>
          <a:lstStyle/>
          <a:p>
            <a:fld id="{364FB8B2-23F0-0946-9266-1716EC5514B9}" type="slidenum">
              <a:rPr lang="en-US" smtClean="0"/>
              <a:t>39</a:t>
            </a:fld>
            <a:endParaRPr lang="en-US"/>
          </a:p>
        </p:txBody>
      </p:sp>
    </p:spTree>
    <p:extLst>
      <p:ext uri="{BB962C8B-B14F-4D97-AF65-F5344CB8AC3E}">
        <p14:creationId xmlns:p14="http://schemas.microsoft.com/office/powerpoint/2010/main" val="3376233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42</a:t>
            </a:fld>
            <a:endParaRPr lang="en-US"/>
          </a:p>
        </p:txBody>
      </p:sp>
    </p:spTree>
    <p:extLst>
      <p:ext uri="{BB962C8B-B14F-4D97-AF65-F5344CB8AC3E}">
        <p14:creationId xmlns:p14="http://schemas.microsoft.com/office/powerpoint/2010/main" val="3272397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43</a:t>
            </a:fld>
            <a:endParaRPr lang="en-US"/>
          </a:p>
        </p:txBody>
      </p:sp>
    </p:spTree>
    <p:extLst>
      <p:ext uri="{BB962C8B-B14F-4D97-AF65-F5344CB8AC3E}">
        <p14:creationId xmlns:p14="http://schemas.microsoft.com/office/powerpoint/2010/main" val="823830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44</a:t>
            </a:fld>
            <a:endParaRPr lang="en-US"/>
          </a:p>
        </p:txBody>
      </p:sp>
    </p:spTree>
    <p:extLst>
      <p:ext uri="{BB962C8B-B14F-4D97-AF65-F5344CB8AC3E}">
        <p14:creationId xmlns:p14="http://schemas.microsoft.com/office/powerpoint/2010/main" val="2256444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45</a:t>
            </a:fld>
            <a:endParaRPr lang="en-US"/>
          </a:p>
        </p:txBody>
      </p:sp>
    </p:spTree>
    <p:extLst>
      <p:ext uri="{BB962C8B-B14F-4D97-AF65-F5344CB8AC3E}">
        <p14:creationId xmlns:p14="http://schemas.microsoft.com/office/powerpoint/2010/main" val="3521752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46</a:t>
            </a:fld>
            <a:endParaRPr lang="en-US"/>
          </a:p>
        </p:txBody>
      </p:sp>
    </p:spTree>
    <p:extLst>
      <p:ext uri="{BB962C8B-B14F-4D97-AF65-F5344CB8AC3E}">
        <p14:creationId xmlns:p14="http://schemas.microsoft.com/office/powerpoint/2010/main" val="2948929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47</a:t>
            </a:fld>
            <a:endParaRPr lang="en-US"/>
          </a:p>
        </p:txBody>
      </p:sp>
    </p:spTree>
    <p:extLst>
      <p:ext uri="{BB962C8B-B14F-4D97-AF65-F5344CB8AC3E}">
        <p14:creationId xmlns:p14="http://schemas.microsoft.com/office/powerpoint/2010/main" val="3176590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51</a:t>
            </a:fld>
            <a:endParaRPr lang="en-US"/>
          </a:p>
        </p:txBody>
      </p:sp>
    </p:spTree>
    <p:extLst>
      <p:ext uri="{BB962C8B-B14F-4D97-AF65-F5344CB8AC3E}">
        <p14:creationId xmlns:p14="http://schemas.microsoft.com/office/powerpoint/2010/main" val="1243244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18</a:t>
            </a:fld>
            <a:endParaRPr lang="en-US"/>
          </a:p>
        </p:txBody>
      </p:sp>
    </p:spTree>
    <p:extLst>
      <p:ext uri="{BB962C8B-B14F-4D97-AF65-F5344CB8AC3E}">
        <p14:creationId xmlns:p14="http://schemas.microsoft.com/office/powerpoint/2010/main" val="488239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19</a:t>
            </a:fld>
            <a:endParaRPr lang="en-US"/>
          </a:p>
        </p:txBody>
      </p:sp>
    </p:spTree>
    <p:extLst>
      <p:ext uri="{BB962C8B-B14F-4D97-AF65-F5344CB8AC3E}">
        <p14:creationId xmlns:p14="http://schemas.microsoft.com/office/powerpoint/2010/main" val="2876687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20</a:t>
            </a:fld>
            <a:endParaRPr lang="en-US"/>
          </a:p>
        </p:txBody>
      </p:sp>
    </p:spTree>
    <p:extLst>
      <p:ext uri="{BB962C8B-B14F-4D97-AF65-F5344CB8AC3E}">
        <p14:creationId xmlns:p14="http://schemas.microsoft.com/office/powerpoint/2010/main" val="2468159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21</a:t>
            </a:fld>
            <a:endParaRPr lang="en-US"/>
          </a:p>
        </p:txBody>
      </p:sp>
    </p:spTree>
    <p:extLst>
      <p:ext uri="{BB962C8B-B14F-4D97-AF65-F5344CB8AC3E}">
        <p14:creationId xmlns:p14="http://schemas.microsoft.com/office/powerpoint/2010/main" val="432611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22</a:t>
            </a:fld>
            <a:endParaRPr lang="en-US"/>
          </a:p>
        </p:txBody>
      </p:sp>
    </p:spTree>
    <p:extLst>
      <p:ext uri="{BB962C8B-B14F-4D97-AF65-F5344CB8AC3E}">
        <p14:creationId xmlns:p14="http://schemas.microsoft.com/office/powerpoint/2010/main" val="95035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23</a:t>
            </a:fld>
            <a:endParaRPr lang="en-US"/>
          </a:p>
        </p:txBody>
      </p:sp>
    </p:spTree>
    <p:extLst>
      <p:ext uri="{BB962C8B-B14F-4D97-AF65-F5344CB8AC3E}">
        <p14:creationId xmlns:p14="http://schemas.microsoft.com/office/powerpoint/2010/main" val="3577568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24</a:t>
            </a:fld>
            <a:endParaRPr lang="en-US"/>
          </a:p>
        </p:txBody>
      </p:sp>
    </p:spTree>
    <p:extLst>
      <p:ext uri="{BB962C8B-B14F-4D97-AF65-F5344CB8AC3E}">
        <p14:creationId xmlns:p14="http://schemas.microsoft.com/office/powerpoint/2010/main" val="147502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dirty="0" err="1"/>
              <a:t>learnErrors</a:t>
            </a:r>
            <a:r>
              <a:rPr lang="en-CA" sz="1200" b="0" i="0" u="none" strike="noStrike" kern="1200" dirty="0">
                <a:solidFill>
                  <a:schemeClr val="tx1"/>
                </a:solidFill>
                <a:effectLst/>
                <a:latin typeface="+mn-lt"/>
                <a:ea typeface="+mn-ea"/>
                <a:cs typeface="+mn-cs"/>
              </a:rPr>
              <a:t> method learns this error model from the data, by alternating estimation of the error rates and inference of sample composition until they converge on a jointly consistent solution. As in many machine-learning problems, the algorithm must begin with an initial guess, for which the maximum possible error rates in this data are used (the error rates if only the most abundant sequence is correct and all the rest are errors).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Points are the observed error rates for each consensus quality score. The black line shows the estimated error rates after convergence of the machine-learning algorithm. The red line shows the error rates expected under the nominal definition of the Q-score. </a:t>
            </a:r>
            <a:endParaRPr lang="en-US" dirty="0"/>
          </a:p>
        </p:txBody>
      </p:sp>
      <p:sp>
        <p:nvSpPr>
          <p:cNvPr id="4" name="Slide Number Placeholder 3"/>
          <p:cNvSpPr>
            <a:spLocks noGrp="1"/>
          </p:cNvSpPr>
          <p:nvPr>
            <p:ph type="sldNum" sz="quarter" idx="5"/>
          </p:nvPr>
        </p:nvSpPr>
        <p:spPr/>
        <p:txBody>
          <a:bodyPr/>
          <a:lstStyle/>
          <a:p>
            <a:fld id="{22F892E1-B105-4341-ABC7-75713AD5A731}" type="slidenum">
              <a:rPr lang="en-US" smtClean="0"/>
              <a:t>25</a:t>
            </a:fld>
            <a:endParaRPr lang="en-US"/>
          </a:p>
        </p:txBody>
      </p:sp>
    </p:spTree>
    <p:extLst>
      <p:ext uri="{BB962C8B-B14F-4D97-AF65-F5344CB8AC3E}">
        <p14:creationId xmlns:p14="http://schemas.microsoft.com/office/powerpoint/2010/main" val="3561769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68A47-DA13-A24F-A3BA-39EB75DFB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CE72C7-F766-734E-8673-AA44995410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FE0673-276A-BB43-9604-F545C5BD60E6}"/>
              </a:ext>
            </a:extLst>
          </p:cNvPr>
          <p:cNvSpPr>
            <a:spLocks noGrp="1"/>
          </p:cNvSpPr>
          <p:nvPr>
            <p:ph type="dt" sz="half" idx="10"/>
          </p:nvPr>
        </p:nvSpPr>
        <p:spPr/>
        <p:txBody>
          <a:bodyPr/>
          <a:lstStyle/>
          <a:p>
            <a:fld id="{51C29F69-32DC-2248-A52E-9E4C8C4F6C04}" type="datetimeFigureOut">
              <a:rPr lang="en-US" smtClean="0"/>
              <a:t>11/17/21</a:t>
            </a:fld>
            <a:endParaRPr lang="en-US"/>
          </a:p>
        </p:txBody>
      </p:sp>
      <p:sp>
        <p:nvSpPr>
          <p:cNvPr id="5" name="Footer Placeholder 4">
            <a:extLst>
              <a:ext uri="{FF2B5EF4-FFF2-40B4-BE49-F238E27FC236}">
                <a16:creationId xmlns:a16="http://schemas.microsoft.com/office/drawing/2014/main" id="{172FFD61-E3FF-6E48-8DCF-340D13205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49E88-3268-F948-84F7-11F7D195F09D}"/>
              </a:ext>
            </a:extLst>
          </p:cNvPr>
          <p:cNvSpPr>
            <a:spLocks noGrp="1"/>
          </p:cNvSpPr>
          <p:nvPr>
            <p:ph type="sldNum" sz="quarter" idx="12"/>
          </p:nvPr>
        </p:nvSpPr>
        <p:spPr/>
        <p:txBody>
          <a:bodyPr/>
          <a:lstStyle/>
          <a:p>
            <a:fld id="{7A7E7AED-D4DC-E84F-BA18-11E3A6CFF377}" type="slidenum">
              <a:rPr lang="en-US" smtClean="0"/>
              <a:t>‹#›</a:t>
            </a:fld>
            <a:endParaRPr lang="en-US"/>
          </a:p>
        </p:txBody>
      </p:sp>
    </p:spTree>
    <p:extLst>
      <p:ext uri="{BB962C8B-B14F-4D97-AF65-F5344CB8AC3E}">
        <p14:creationId xmlns:p14="http://schemas.microsoft.com/office/powerpoint/2010/main" val="1485276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BA3B-7D5E-4A45-99D8-9573E06D83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D5B23D-47CA-F143-921E-24E3326B68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92E8C-AABB-074D-9840-B67D5FBE2368}"/>
              </a:ext>
            </a:extLst>
          </p:cNvPr>
          <p:cNvSpPr>
            <a:spLocks noGrp="1"/>
          </p:cNvSpPr>
          <p:nvPr>
            <p:ph type="dt" sz="half" idx="10"/>
          </p:nvPr>
        </p:nvSpPr>
        <p:spPr/>
        <p:txBody>
          <a:bodyPr/>
          <a:lstStyle/>
          <a:p>
            <a:fld id="{51C29F69-32DC-2248-A52E-9E4C8C4F6C04}" type="datetimeFigureOut">
              <a:rPr lang="en-US" smtClean="0"/>
              <a:t>11/17/21</a:t>
            </a:fld>
            <a:endParaRPr lang="en-US"/>
          </a:p>
        </p:txBody>
      </p:sp>
      <p:sp>
        <p:nvSpPr>
          <p:cNvPr id="5" name="Footer Placeholder 4">
            <a:extLst>
              <a:ext uri="{FF2B5EF4-FFF2-40B4-BE49-F238E27FC236}">
                <a16:creationId xmlns:a16="http://schemas.microsoft.com/office/drawing/2014/main" id="{FB082C44-939B-2045-AF76-1E9E565C58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B2AE5-5A85-9846-871F-A81BE99F35D7}"/>
              </a:ext>
            </a:extLst>
          </p:cNvPr>
          <p:cNvSpPr>
            <a:spLocks noGrp="1"/>
          </p:cNvSpPr>
          <p:nvPr>
            <p:ph type="sldNum" sz="quarter" idx="12"/>
          </p:nvPr>
        </p:nvSpPr>
        <p:spPr/>
        <p:txBody>
          <a:bodyPr/>
          <a:lstStyle/>
          <a:p>
            <a:fld id="{7A7E7AED-D4DC-E84F-BA18-11E3A6CFF377}" type="slidenum">
              <a:rPr lang="en-US" smtClean="0"/>
              <a:t>‹#›</a:t>
            </a:fld>
            <a:endParaRPr lang="en-US"/>
          </a:p>
        </p:txBody>
      </p:sp>
    </p:spTree>
    <p:extLst>
      <p:ext uri="{BB962C8B-B14F-4D97-AF65-F5344CB8AC3E}">
        <p14:creationId xmlns:p14="http://schemas.microsoft.com/office/powerpoint/2010/main" val="10544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2A8994-B5B3-9E4F-AFFF-7A0FC8E634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22BC4D-7CB4-2D41-9D06-EFAA0AEBD0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EC690-D3F7-F940-9FB3-F482E0043E0C}"/>
              </a:ext>
            </a:extLst>
          </p:cNvPr>
          <p:cNvSpPr>
            <a:spLocks noGrp="1"/>
          </p:cNvSpPr>
          <p:nvPr>
            <p:ph type="dt" sz="half" idx="10"/>
          </p:nvPr>
        </p:nvSpPr>
        <p:spPr/>
        <p:txBody>
          <a:bodyPr/>
          <a:lstStyle/>
          <a:p>
            <a:fld id="{51C29F69-32DC-2248-A52E-9E4C8C4F6C04}" type="datetimeFigureOut">
              <a:rPr lang="en-US" smtClean="0"/>
              <a:t>11/17/21</a:t>
            </a:fld>
            <a:endParaRPr lang="en-US"/>
          </a:p>
        </p:txBody>
      </p:sp>
      <p:sp>
        <p:nvSpPr>
          <p:cNvPr id="5" name="Footer Placeholder 4">
            <a:extLst>
              <a:ext uri="{FF2B5EF4-FFF2-40B4-BE49-F238E27FC236}">
                <a16:creationId xmlns:a16="http://schemas.microsoft.com/office/drawing/2014/main" id="{0333E07C-DB5D-7044-A98C-380B25808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08228-9D11-774D-AEB9-0C9D5FE93498}"/>
              </a:ext>
            </a:extLst>
          </p:cNvPr>
          <p:cNvSpPr>
            <a:spLocks noGrp="1"/>
          </p:cNvSpPr>
          <p:nvPr>
            <p:ph type="sldNum" sz="quarter" idx="12"/>
          </p:nvPr>
        </p:nvSpPr>
        <p:spPr/>
        <p:txBody>
          <a:bodyPr/>
          <a:lstStyle/>
          <a:p>
            <a:fld id="{7A7E7AED-D4DC-E84F-BA18-11E3A6CFF377}" type="slidenum">
              <a:rPr lang="en-US" smtClean="0"/>
              <a:t>‹#›</a:t>
            </a:fld>
            <a:endParaRPr lang="en-US"/>
          </a:p>
        </p:txBody>
      </p:sp>
    </p:spTree>
    <p:extLst>
      <p:ext uri="{BB962C8B-B14F-4D97-AF65-F5344CB8AC3E}">
        <p14:creationId xmlns:p14="http://schemas.microsoft.com/office/powerpoint/2010/main" val="3278540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4A04-991E-FE4D-A2E0-CBB0B9DA6A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022C66-C947-2342-8F3D-1683EED4C3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994BC8-0636-B843-A8E7-D0F26FC69B23}"/>
              </a:ext>
            </a:extLst>
          </p:cNvPr>
          <p:cNvSpPr>
            <a:spLocks noGrp="1"/>
          </p:cNvSpPr>
          <p:nvPr>
            <p:ph type="dt" sz="half" idx="10"/>
          </p:nvPr>
        </p:nvSpPr>
        <p:spPr/>
        <p:txBody>
          <a:bodyPr/>
          <a:lstStyle/>
          <a:p>
            <a:fld id="{51C29F69-32DC-2248-A52E-9E4C8C4F6C04}" type="datetimeFigureOut">
              <a:rPr lang="en-US" smtClean="0"/>
              <a:t>11/17/21</a:t>
            </a:fld>
            <a:endParaRPr lang="en-US"/>
          </a:p>
        </p:txBody>
      </p:sp>
      <p:sp>
        <p:nvSpPr>
          <p:cNvPr id="5" name="Footer Placeholder 4">
            <a:extLst>
              <a:ext uri="{FF2B5EF4-FFF2-40B4-BE49-F238E27FC236}">
                <a16:creationId xmlns:a16="http://schemas.microsoft.com/office/drawing/2014/main" id="{DDAE3AB7-DF89-AE46-B97B-EC7E568DF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4C7DFF-4E9B-A948-8C39-16F32EADABDF}"/>
              </a:ext>
            </a:extLst>
          </p:cNvPr>
          <p:cNvSpPr>
            <a:spLocks noGrp="1"/>
          </p:cNvSpPr>
          <p:nvPr>
            <p:ph type="sldNum" sz="quarter" idx="12"/>
          </p:nvPr>
        </p:nvSpPr>
        <p:spPr/>
        <p:txBody>
          <a:bodyPr/>
          <a:lstStyle/>
          <a:p>
            <a:fld id="{7A7E7AED-D4DC-E84F-BA18-11E3A6CFF377}" type="slidenum">
              <a:rPr lang="en-US" smtClean="0"/>
              <a:t>‹#›</a:t>
            </a:fld>
            <a:endParaRPr lang="en-US"/>
          </a:p>
        </p:txBody>
      </p:sp>
    </p:spTree>
    <p:extLst>
      <p:ext uri="{BB962C8B-B14F-4D97-AF65-F5344CB8AC3E}">
        <p14:creationId xmlns:p14="http://schemas.microsoft.com/office/powerpoint/2010/main" val="126955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2107F-602D-C14D-86E2-AD13103971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D58E0E-DD03-3A44-BE20-CC9555CE23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7DA313-A5FE-0D4B-B290-1950C7EA6D2A}"/>
              </a:ext>
            </a:extLst>
          </p:cNvPr>
          <p:cNvSpPr>
            <a:spLocks noGrp="1"/>
          </p:cNvSpPr>
          <p:nvPr>
            <p:ph type="dt" sz="half" idx="10"/>
          </p:nvPr>
        </p:nvSpPr>
        <p:spPr/>
        <p:txBody>
          <a:bodyPr/>
          <a:lstStyle/>
          <a:p>
            <a:fld id="{51C29F69-32DC-2248-A52E-9E4C8C4F6C04}" type="datetimeFigureOut">
              <a:rPr lang="en-US" smtClean="0"/>
              <a:t>11/17/21</a:t>
            </a:fld>
            <a:endParaRPr lang="en-US"/>
          </a:p>
        </p:txBody>
      </p:sp>
      <p:sp>
        <p:nvSpPr>
          <p:cNvPr id="5" name="Footer Placeholder 4">
            <a:extLst>
              <a:ext uri="{FF2B5EF4-FFF2-40B4-BE49-F238E27FC236}">
                <a16:creationId xmlns:a16="http://schemas.microsoft.com/office/drawing/2014/main" id="{AAE437A2-8831-FE4D-9D0E-A9F58C890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6F636E-A9AB-9E43-93AD-BC866E9F07C1}"/>
              </a:ext>
            </a:extLst>
          </p:cNvPr>
          <p:cNvSpPr>
            <a:spLocks noGrp="1"/>
          </p:cNvSpPr>
          <p:nvPr>
            <p:ph type="sldNum" sz="quarter" idx="12"/>
          </p:nvPr>
        </p:nvSpPr>
        <p:spPr/>
        <p:txBody>
          <a:bodyPr/>
          <a:lstStyle/>
          <a:p>
            <a:fld id="{7A7E7AED-D4DC-E84F-BA18-11E3A6CFF377}" type="slidenum">
              <a:rPr lang="en-US" smtClean="0"/>
              <a:t>‹#›</a:t>
            </a:fld>
            <a:endParaRPr lang="en-US"/>
          </a:p>
        </p:txBody>
      </p:sp>
    </p:spTree>
    <p:extLst>
      <p:ext uri="{BB962C8B-B14F-4D97-AF65-F5344CB8AC3E}">
        <p14:creationId xmlns:p14="http://schemas.microsoft.com/office/powerpoint/2010/main" val="2752785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DE47-DD0B-8A4A-97E4-C7C94A1B63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A07880-2740-2C48-B804-FB5ECF9880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B0923A-3C7B-F745-9D50-AB0D1DE80B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0E216E-5B94-6849-8400-59E0CCD7D874}"/>
              </a:ext>
            </a:extLst>
          </p:cNvPr>
          <p:cNvSpPr>
            <a:spLocks noGrp="1"/>
          </p:cNvSpPr>
          <p:nvPr>
            <p:ph type="dt" sz="half" idx="10"/>
          </p:nvPr>
        </p:nvSpPr>
        <p:spPr/>
        <p:txBody>
          <a:bodyPr/>
          <a:lstStyle/>
          <a:p>
            <a:fld id="{51C29F69-32DC-2248-A52E-9E4C8C4F6C04}" type="datetimeFigureOut">
              <a:rPr lang="en-US" smtClean="0"/>
              <a:t>11/17/21</a:t>
            </a:fld>
            <a:endParaRPr lang="en-US"/>
          </a:p>
        </p:txBody>
      </p:sp>
      <p:sp>
        <p:nvSpPr>
          <p:cNvPr id="6" name="Footer Placeholder 5">
            <a:extLst>
              <a:ext uri="{FF2B5EF4-FFF2-40B4-BE49-F238E27FC236}">
                <a16:creationId xmlns:a16="http://schemas.microsoft.com/office/drawing/2014/main" id="{39D565C2-C296-AC4A-99A4-F5251EA53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F7824-F090-6B44-B8E5-B69698FE6928}"/>
              </a:ext>
            </a:extLst>
          </p:cNvPr>
          <p:cNvSpPr>
            <a:spLocks noGrp="1"/>
          </p:cNvSpPr>
          <p:nvPr>
            <p:ph type="sldNum" sz="quarter" idx="12"/>
          </p:nvPr>
        </p:nvSpPr>
        <p:spPr/>
        <p:txBody>
          <a:bodyPr/>
          <a:lstStyle/>
          <a:p>
            <a:fld id="{7A7E7AED-D4DC-E84F-BA18-11E3A6CFF377}" type="slidenum">
              <a:rPr lang="en-US" smtClean="0"/>
              <a:t>‹#›</a:t>
            </a:fld>
            <a:endParaRPr lang="en-US"/>
          </a:p>
        </p:txBody>
      </p:sp>
    </p:spTree>
    <p:extLst>
      <p:ext uri="{BB962C8B-B14F-4D97-AF65-F5344CB8AC3E}">
        <p14:creationId xmlns:p14="http://schemas.microsoft.com/office/powerpoint/2010/main" val="345608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69E9-0C03-DE46-8708-B50B8AF5B7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DD65C3-2201-9349-88A7-543742FF50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B335C4-4185-6843-BB19-6D4141C2E6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CE124B-587E-3944-8A74-8673D83E99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BE0FDA-B682-434B-B083-C469A1D62B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966614-1740-C342-8F80-94ED66140E7B}"/>
              </a:ext>
            </a:extLst>
          </p:cNvPr>
          <p:cNvSpPr>
            <a:spLocks noGrp="1"/>
          </p:cNvSpPr>
          <p:nvPr>
            <p:ph type="dt" sz="half" idx="10"/>
          </p:nvPr>
        </p:nvSpPr>
        <p:spPr/>
        <p:txBody>
          <a:bodyPr/>
          <a:lstStyle/>
          <a:p>
            <a:fld id="{51C29F69-32DC-2248-A52E-9E4C8C4F6C04}" type="datetimeFigureOut">
              <a:rPr lang="en-US" smtClean="0"/>
              <a:t>11/17/21</a:t>
            </a:fld>
            <a:endParaRPr lang="en-US"/>
          </a:p>
        </p:txBody>
      </p:sp>
      <p:sp>
        <p:nvSpPr>
          <p:cNvPr id="8" name="Footer Placeholder 7">
            <a:extLst>
              <a:ext uri="{FF2B5EF4-FFF2-40B4-BE49-F238E27FC236}">
                <a16:creationId xmlns:a16="http://schemas.microsoft.com/office/drawing/2014/main" id="{803DDC16-8690-A746-90D0-8614D5C204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D7701C-1BFC-7E42-9A12-06B8F06F82F1}"/>
              </a:ext>
            </a:extLst>
          </p:cNvPr>
          <p:cNvSpPr>
            <a:spLocks noGrp="1"/>
          </p:cNvSpPr>
          <p:nvPr>
            <p:ph type="sldNum" sz="quarter" idx="12"/>
          </p:nvPr>
        </p:nvSpPr>
        <p:spPr/>
        <p:txBody>
          <a:bodyPr/>
          <a:lstStyle/>
          <a:p>
            <a:fld id="{7A7E7AED-D4DC-E84F-BA18-11E3A6CFF377}" type="slidenum">
              <a:rPr lang="en-US" smtClean="0"/>
              <a:t>‹#›</a:t>
            </a:fld>
            <a:endParaRPr lang="en-US"/>
          </a:p>
        </p:txBody>
      </p:sp>
    </p:spTree>
    <p:extLst>
      <p:ext uri="{BB962C8B-B14F-4D97-AF65-F5344CB8AC3E}">
        <p14:creationId xmlns:p14="http://schemas.microsoft.com/office/powerpoint/2010/main" val="2354217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C61F-0382-4149-9499-5BCB2A1257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A461FD-EA72-0041-9A85-50DCC2E3D140}"/>
              </a:ext>
            </a:extLst>
          </p:cNvPr>
          <p:cNvSpPr>
            <a:spLocks noGrp="1"/>
          </p:cNvSpPr>
          <p:nvPr>
            <p:ph type="dt" sz="half" idx="10"/>
          </p:nvPr>
        </p:nvSpPr>
        <p:spPr/>
        <p:txBody>
          <a:bodyPr/>
          <a:lstStyle/>
          <a:p>
            <a:fld id="{51C29F69-32DC-2248-A52E-9E4C8C4F6C04}" type="datetimeFigureOut">
              <a:rPr lang="en-US" smtClean="0"/>
              <a:t>11/17/21</a:t>
            </a:fld>
            <a:endParaRPr lang="en-US"/>
          </a:p>
        </p:txBody>
      </p:sp>
      <p:sp>
        <p:nvSpPr>
          <p:cNvPr id="4" name="Footer Placeholder 3">
            <a:extLst>
              <a:ext uri="{FF2B5EF4-FFF2-40B4-BE49-F238E27FC236}">
                <a16:creationId xmlns:a16="http://schemas.microsoft.com/office/drawing/2014/main" id="{AAFE8A9C-D291-E341-9F54-ADC2DF7523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19F68-F058-5C44-94D3-E9CDB5C16FF8}"/>
              </a:ext>
            </a:extLst>
          </p:cNvPr>
          <p:cNvSpPr>
            <a:spLocks noGrp="1"/>
          </p:cNvSpPr>
          <p:nvPr>
            <p:ph type="sldNum" sz="quarter" idx="12"/>
          </p:nvPr>
        </p:nvSpPr>
        <p:spPr/>
        <p:txBody>
          <a:bodyPr/>
          <a:lstStyle/>
          <a:p>
            <a:fld id="{7A7E7AED-D4DC-E84F-BA18-11E3A6CFF377}" type="slidenum">
              <a:rPr lang="en-US" smtClean="0"/>
              <a:t>‹#›</a:t>
            </a:fld>
            <a:endParaRPr lang="en-US"/>
          </a:p>
        </p:txBody>
      </p:sp>
    </p:spTree>
    <p:extLst>
      <p:ext uri="{BB962C8B-B14F-4D97-AF65-F5344CB8AC3E}">
        <p14:creationId xmlns:p14="http://schemas.microsoft.com/office/powerpoint/2010/main" val="398093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C60692-3D21-924F-AE89-C348192E86BF}"/>
              </a:ext>
            </a:extLst>
          </p:cNvPr>
          <p:cNvSpPr>
            <a:spLocks noGrp="1"/>
          </p:cNvSpPr>
          <p:nvPr>
            <p:ph type="dt" sz="half" idx="10"/>
          </p:nvPr>
        </p:nvSpPr>
        <p:spPr/>
        <p:txBody>
          <a:bodyPr/>
          <a:lstStyle/>
          <a:p>
            <a:fld id="{51C29F69-32DC-2248-A52E-9E4C8C4F6C04}" type="datetimeFigureOut">
              <a:rPr lang="en-US" smtClean="0"/>
              <a:t>11/17/21</a:t>
            </a:fld>
            <a:endParaRPr lang="en-US"/>
          </a:p>
        </p:txBody>
      </p:sp>
      <p:sp>
        <p:nvSpPr>
          <p:cNvPr id="3" name="Footer Placeholder 2">
            <a:extLst>
              <a:ext uri="{FF2B5EF4-FFF2-40B4-BE49-F238E27FC236}">
                <a16:creationId xmlns:a16="http://schemas.microsoft.com/office/drawing/2014/main" id="{959874CB-E698-3E41-A3B8-014DAE1334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B08155-73DC-8346-9E9C-7A1794DE9DAA}"/>
              </a:ext>
            </a:extLst>
          </p:cNvPr>
          <p:cNvSpPr>
            <a:spLocks noGrp="1"/>
          </p:cNvSpPr>
          <p:nvPr>
            <p:ph type="sldNum" sz="quarter" idx="12"/>
          </p:nvPr>
        </p:nvSpPr>
        <p:spPr/>
        <p:txBody>
          <a:bodyPr/>
          <a:lstStyle/>
          <a:p>
            <a:fld id="{7A7E7AED-D4DC-E84F-BA18-11E3A6CFF377}" type="slidenum">
              <a:rPr lang="en-US" smtClean="0"/>
              <a:t>‹#›</a:t>
            </a:fld>
            <a:endParaRPr lang="en-US"/>
          </a:p>
        </p:txBody>
      </p:sp>
    </p:spTree>
    <p:extLst>
      <p:ext uri="{BB962C8B-B14F-4D97-AF65-F5344CB8AC3E}">
        <p14:creationId xmlns:p14="http://schemas.microsoft.com/office/powerpoint/2010/main" val="147236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767B0-7444-E149-960A-CAB0707034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2F0319-E31F-3249-9D42-CE7B878F99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96AD83-871F-A541-B293-0B01ECA361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23A2E-E26F-2740-8A9F-1E6453823AAA}"/>
              </a:ext>
            </a:extLst>
          </p:cNvPr>
          <p:cNvSpPr>
            <a:spLocks noGrp="1"/>
          </p:cNvSpPr>
          <p:nvPr>
            <p:ph type="dt" sz="half" idx="10"/>
          </p:nvPr>
        </p:nvSpPr>
        <p:spPr/>
        <p:txBody>
          <a:bodyPr/>
          <a:lstStyle/>
          <a:p>
            <a:fld id="{51C29F69-32DC-2248-A52E-9E4C8C4F6C04}" type="datetimeFigureOut">
              <a:rPr lang="en-US" smtClean="0"/>
              <a:t>11/17/21</a:t>
            </a:fld>
            <a:endParaRPr lang="en-US"/>
          </a:p>
        </p:txBody>
      </p:sp>
      <p:sp>
        <p:nvSpPr>
          <p:cNvPr id="6" name="Footer Placeholder 5">
            <a:extLst>
              <a:ext uri="{FF2B5EF4-FFF2-40B4-BE49-F238E27FC236}">
                <a16:creationId xmlns:a16="http://schemas.microsoft.com/office/drawing/2014/main" id="{794398A9-A606-5A48-9D11-603493874D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B3A08-DB65-BD43-B684-76D761286AAA}"/>
              </a:ext>
            </a:extLst>
          </p:cNvPr>
          <p:cNvSpPr>
            <a:spLocks noGrp="1"/>
          </p:cNvSpPr>
          <p:nvPr>
            <p:ph type="sldNum" sz="quarter" idx="12"/>
          </p:nvPr>
        </p:nvSpPr>
        <p:spPr/>
        <p:txBody>
          <a:bodyPr/>
          <a:lstStyle/>
          <a:p>
            <a:fld id="{7A7E7AED-D4DC-E84F-BA18-11E3A6CFF377}" type="slidenum">
              <a:rPr lang="en-US" smtClean="0"/>
              <a:t>‹#›</a:t>
            </a:fld>
            <a:endParaRPr lang="en-US"/>
          </a:p>
        </p:txBody>
      </p:sp>
    </p:spTree>
    <p:extLst>
      <p:ext uri="{BB962C8B-B14F-4D97-AF65-F5344CB8AC3E}">
        <p14:creationId xmlns:p14="http://schemas.microsoft.com/office/powerpoint/2010/main" val="2706489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DAE0-7D8A-4B48-B4EC-0F956F4D9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051A9E-D785-0C4A-9D06-595F1C2884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84CCC7-443B-C247-89D2-300F0EC42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5F09F4-F994-1449-A6B4-5023DEB52127}"/>
              </a:ext>
            </a:extLst>
          </p:cNvPr>
          <p:cNvSpPr>
            <a:spLocks noGrp="1"/>
          </p:cNvSpPr>
          <p:nvPr>
            <p:ph type="dt" sz="half" idx="10"/>
          </p:nvPr>
        </p:nvSpPr>
        <p:spPr/>
        <p:txBody>
          <a:bodyPr/>
          <a:lstStyle/>
          <a:p>
            <a:fld id="{51C29F69-32DC-2248-A52E-9E4C8C4F6C04}" type="datetimeFigureOut">
              <a:rPr lang="en-US" smtClean="0"/>
              <a:t>11/17/21</a:t>
            </a:fld>
            <a:endParaRPr lang="en-US"/>
          </a:p>
        </p:txBody>
      </p:sp>
      <p:sp>
        <p:nvSpPr>
          <p:cNvPr id="6" name="Footer Placeholder 5">
            <a:extLst>
              <a:ext uri="{FF2B5EF4-FFF2-40B4-BE49-F238E27FC236}">
                <a16:creationId xmlns:a16="http://schemas.microsoft.com/office/drawing/2014/main" id="{050AA7AA-9FC5-884C-BF69-B4AAB67426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19CA61-B4B7-E64F-B7D3-1BA00B835745}"/>
              </a:ext>
            </a:extLst>
          </p:cNvPr>
          <p:cNvSpPr>
            <a:spLocks noGrp="1"/>
          </p:cNvSpPr>
          <p:nvPr>
            <p:ph type="sldNum" sz="quarter" idx="12"/>
          </p:nvPr>
        </p:nvSpPr>
        <p:spPr/>
        <p:txBody>
          <a:bodyPr/>
          <a:lstStyle/>
          <a:p>
            <a:fld id="{7A7E7AED-D4DC-E84F-BA18-11E3A6CFF377}" type="slidenum">
              <a:rPr lang="en-US" smtClean="0"/>
              <a:t>‹#›</a:t>
            </a:fld>
            <a:endParaRPr lang="en-US"/>
          </a:p>
        </p:txBody>
      </p:sp>
    </p:spTree>
    <p:extLst>
      <p:ext uri="{BB962C8B-B14F-4D97-AF65-F5344CB8AC3E}">
        <p14:creationId xmlns:p14="http://schemas.microsoft.com/office/powerpoint/2010/main" val="100214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4DDD91-E154-DD4D-A4CE-95B63D712C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3A2BE6-D3B0-C74F-96A8-C06496C61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48575-B46B-E745-B766-C96493B7A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29F69-32DC-2248-A52E-9E4C8C4F6C04}" type="datetimeFigureOut">
              <a:rPr lang="en-US" smtClean="0"/>
              <a:t>11/17/21</a:t>
            </a:fld>
            <a:endParaRPr lang="en-US"/>
          </a:p>
        </p:txBody>
      </p:sp>
      <p:sp>
        <p:nvSpPr>
          <p:cNvPr id="5" name="Footer Placeholder 4">
            <a:extLst>
              <a:ext uri="{FF2B5EF4-FFF2-40B4-BE49-F238E27FC236}">
                <a16:creationId xmlns:a16="http://schemas.microsoft.com/office/drawing/2014/main" id="{BA94E9DA-2717-D544-8D4B-27CDF9206D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A738AD-8A49-5541-A2CB-C5214D7090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E7AED-D4DC-E84F-BA18-11E3A6CFF377}" type="slidenum">
              <a:rPr lang="en-US" smtClean="0"/>
              <a:t>‹#›</a:t>
            </a:fld>
            <a:endParaRPr lang="en-US"/>
          </a:p>
        </p:txBody>
      </p:sp>
    </p:spTree>
    <p:extLst>
      <p:ext uri="{BB962C8B-B14F-4D97-AF65-F5344CB8AC3E}">
        <p14:creationId xmlns:p14="http://schemas.microsoft.com/office/powerpoint/2010/main" val="858816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gloor@uwo.ca" TargetMode="External"/><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png"/><Relationship Id="rId47" Type="http://schemas.openxmlformats.org/officeDocument/2006/relationships/image" Target="../media/image70.png"/><Relationship Id="rId7" Type="http://schemas.openxmlformats.org/officeDocument/2006/relationships/image" Target="../media/image30.png"/><Relationship Id="rId2" Type="http://schemas.openxmlformats.org/officeDocument/2006/relationships/image" Target="../media/image25.emf"/><Relationship Id="rId16" Type="http://schemas.openxmlformats.org/officeDocument/2006/relationships/image" Target="../media/image39.png"/><Relationship Id="rId29"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45" Type="http://schemas.openxmlformats.org/officeDocument/2006/relationships/image" Target="../media/image68.png"/><Relationship Id="rId5" Type="http://schemas.openxmlformats.org/officeDocument/2006/relationships/image" Target="../media/image28.emf"/><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png"/><Relationship Id="rId4" Type="http://schemas.openxmlformats.org/officeDocument/2006/relationships/image" Target="../media/image27.emf"/><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48" Type="http://schemas.openxmlformats.org/officeDocument/2006/relationships/image" Target="../media/image71.png"/><Relationship Id="rId8" Type="http://schemas.openxmlformats.org/officeDocument/2006/relationships/image" Target="../media/image31.png"/><Relationship Id="rId3" Type="http://schemas.openxmlformats.org/officeDocument/2006/relationships/image" Target="../media/image26.emf"/><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46" Type="http://schemas.openxmlformats.org/officeDocument/2006/relationships/image" Target="../media/image69.png"/><Relationship Id="rId20" Type="http://schemas.openxmlformats.org/officeDocument/2006/relationships/image" Target="../media/image43.png"/><Relationship Id="rId41" Type="http://schemas.openxmlformats.org/officeDocument/2006/relationships/image" Target="../media/image64.png"/></Relationships>
</file>

<file path=ppt/slides/_rels/slide1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hyperlink" Target="https://www.nature.com/articles/nmeth.386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hyperlink" Target="https://www.nature.com/articles/nmeth.3869"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hyperlink" Target="https://www.nature.com/articles/nmeth.386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emf"/><Relationship Id="rId4" Type="http://schemas.openxmlformats.org/officeDocument/2006/relationships/image" Target="../media/image109.emf"/></Relationships>
</file>

<file path=ppt/slides/_rels/slide41.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emf"/></Relationships>
</file>

<file path=ppt/slides/_rels/slide49.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emf"/></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9.emf"/><Relationship Id="rId7"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6.emf"/></Relationships>
</file>

<file path=ppt/slides/_rels/slide51.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24.emf"/><Relationship Id="rId4" Type="http://schemas.openxmlformats.org/officeDocument/2006/relationships/image" Target="../media/image11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tiff"/><Relationship Id="rId13" Type="http://schemas.openxmlformats.org/officeDocument/2006/relationships/image" Target="../media/image14.tiff"/><Relationship Id="rId3" Type="http://schemas.openxmlformats.org/officeDocument/2006/relationships/image" Target="../media/image4.tiff"/><Relationship Id="rId7" Type="http://schemas.openxmlformats.org/officeDocument/2006/relationships/image" Target="../media/image8.tiff"/><Relationship Id="rId12" Type="http://schemas.openxmlformats.org/officeDocument/2006/relationships/image" Target="../media/image13.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11" Type="http://schemas.openxmlformats.org/officeDocument/2006/relationships/image" Target="../media/image12.tiff"/><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2.png"/><Relationship Id="rId2"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and_2012.pdf">
            <a:extLst>
              <a:ext uri="{FF2B5EF4-FFF2-40B4-BE49-F238E27FC236}">
                <a16:creationId xmlns:a16="http://schemas.microsoft.com/office/drawing/2014/main" id="{CC1C63E3-2253-6F42-B304-044151D68C5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524000" y="3210719"/>
            <a:ext cx="10000844" cy="2047081"/>
          </a:xfrm>
          <a:prstGeom prst="rect">
            <a:avLst/>
          </a:prstGeom>
        </p:spPr>
      </p:pic>
      <p:sp>
        <p:nvSpPr>
          <p:cNvPr id="2" name="Title 1">
            <a:extLst>
              <a:ext uri="{FF2B5EF4-FFF2-40B4-BE49-F238E27FC236}">
                <a16:creationId xmlns:a16="http://schemas.microsoft.com/office/drawing/2014/main" id="{07ED92E8-B035-E34D-8F09-D316B4EB6A4C}"/>
              </a:ext>
            </a:extLst>
          </p:cNvPr>
          <p:cNvSpPr>
            <a:spLocks noGrp="1"/>
          </p:cNvSpPr>
          <p:nvPr>
            <p:ph type="ctrTitle"/>
          </p:nvPr>
        </p:nvSpPr>
        <p:spPr>
          <a:xfrm>
            <a:off x="1524000" y="627460"/>
            <a:ext cx="9144000" cy="2387600"/>
          </a:xfrm>
        </p:spPr>
        <p:txBody>
          <a:bodyPr/>
          <a:lstStyle/>
          <a:p>
            <a:r>
              <a:rPr lang="en-US" dirty="0"/>
              <a:t>Metagenomics</a:t>
            </a:r>
          </a:p>
        </p:txBody>
      </p:sp>
      <p:sp>
        <p:nvSpPr>
          <p:cNvPr id="3" name="Subtitle 2">
            <a:extLst>
              <a:ext uri="{FF2B5EF4-FFF2-40B4-BE49-F238E27FC236}">
                <a16:creationId xmlns:a16="http://schemas.microsoft.com/office/drawing/2014/main" id="{75441A09-1989-AA49-93B8-EC2548CC4B25}"/>
              </a:ext>
            </a:extLst>
          </p:cNvPr>
          <p:cNvSpPr>
            <a:spLocks noGrp="1"/>
          </p:cNvSpPr>
          <p:nvPr>
            <p:ph type="subTitle" idx="1"/>
          </p:nvPr>
        </p:nvSpPr>
        <p:spPr/>
        <p:txBody>
          <a:bodyPr>
            <a:normAutofit lnSpcReduction="10000"/>
          </a:bodyPr>
          <a:lstStyle/>
          <a:p>
            <a:r>
              <a:rPr lang="en-US" dirty="0"/>
              <a:t>Greg </a:t>
            </a:r>
            <a:r>
              <a:rPr lang="en-US" dirty="0" err="1"/>
              <a:t>Gloor</a:t>
            </a:r>
            <a:endParaRPr lang="en-US" dirty="0"/>
          </a:p>
          <a:p>
            <a:r>
              <a:rPr lang="en-US" dirty="0"/>
              <a:t>Department of Biochemistry</a:t>
            </a:r>
          </a:p>
          <a:p>
            <a:r>
              <a:rPr lang="en-US" dirty="0"/>
              <a:t>University of Western Ontario</a:t>
            </a:r>
          </a:p>
          <a:p>
            <a:r>
              <a:rPr lang="en-US" dirty="0">
                <a:hlinkClick r:id="rId3"/>
              </a:rPr>
              <a:t>ggloor@uwo.ca</a:t>
            </a:r>
            <a:r>
              <a:rPr lang="en-US" dirty="0"/>
              <a:t> @</a:t>
            </a:r>
            <a:r>
              <a:rPr lang="en-US" dirty="0" err="1"/>
              <a:t>gbgloor</a:t>
            </a:r>
            <a:endParaRPr lang="en-US" dirty="0"/>
          </a:p>
        </p:txBody>
      </p:sp>
    </p:spTree>
    <p:extLst>
      <p:ext uri="{BB962C8B-B14F-4D97-AF65-F5344CB8AC3E}">
        <p14:creationId xmlns:p14="http://schemas.microsoft.com/office/powerpoint/2010/main" val="3257799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44E8-603C-E040-8CB7-E954B1836B46}"/>
              </a:ext>
            </a:extLst>
          </p:cNvPr>
          <p:cNvSpPr>
            <a:spLocks noGrp="1"/>
          </p:cNvSpPr>
          <p:nvPr>
            <p:ph type="title"/>
          </p:nvPr>
        </p:nvSpPr>
        <p:spPr>
          <a:xfrm>
            <a:off x="838200" y="365125"/>
            <a:ext cx="10515600" cy="450849"/>
          </a:xfrm>
        </p:spPr>
        <p:txBody>
          <a:bodyPr>
            <a:normAutofit fontScale="90000"/>
          </a:bodyPr>
          <a:lstStyle/>
          <a:p>
            <a:r>
              <a:rPr lang="en-US" dirty="0"/>
              <a:t>Metagenomics at three levels</a:t>
            </a:r>
          </a:p>
        </p:txBody>
      </p:sp>
      <p:sp>
        <p:nvSpPr>
          <p:cNvPr id="4" name="Content Placeholder 3">
            <a:extLst>
              <a:ext uri="{FF2B5EF4-FFF2-40B4-BE49-F238E27FC236}">
                <a16:creationId xmlns:a16="http://schemas.microsoft.com/office/drawing/2014/main" id="{CA8EC958-812D-C847-A377-AE881650B019}"/>
              </a:ext>
            </a:extLst>
          </p:cNvPr>
          <p:cNvSpPr>
            <a:spLocks noGrp="1"/>
          </p:cNvSpPr>
          <p:nvPr>
            <p:ph idx="1"/>
          </p:nvPr>
        </p:nvSpPr>
        <p:spPr>
          <a:xfrm>
            <a:off x="838200" y="1084881"/>
            <a:ext cx="10515600" cy="5092082"/>
          </a:xfrm>
        </p:spPr>
        <p:txBody>
          <a:bodyPr>
            <a:normAutofit lnSpcReduction="10000"/>
          </a:bodyPr>
          <a:lstStyle/>
          <a:p>
            <a:endParaRPr lang="en-US" dirty="0"/>
          </a:p>
          <a:p>
            <a:endParaRPr lang="en-US" dirty="0"/>
          </a:p>
          <a:p>
            <a:r>
              <a:rPr lang="en-US" dirty="0"/>
              <a:t>Low complexity sequencing on the Illumina platform</a:t>
            </a:r>
          </a:p>
          <a:p>
            <a:pPr lvl="1"/>
            <a:r>
              <a:rPr lang="en-US" dirty="0"/>
              <a:t>The importance of understanding the platform</a:t>
            </a:r>
          </a:p>
          <a:p>
            <a:pPr lvl="1"/>
            <a:r>
              <a:rPr lang="en-US" dirty="0"/>
              <a:t>Error rates</a:t>
            </a:r>
          </a:p>
          <a:p>
            <a:endParaRPr lang="en-US" dirty="0"/>
          </a:p>
          <a:p>
            <a:r>
              <a:rPr lang="en-US" dirty="0"/>
              <a:t>Microbiomes in the Chinese population</a:t>
            </a:r>
          </a:p>
          <a:p>
            <a:pPr lvl="1"/>
            <a:r>
              <a:rPr lang="en-US" dirty="0"/>
              <a:t>Reproducibility and stability</a:t>
            </a:r>
          </a:p>
          <a:p>
            <a:endParaRPr lang="en-US" dirty="0"/>
          </a:p>
          <a:p>
            <a:r>
              <a:rPr lang="en-US" dirty="0"/>
              <a:t>Hybrid short-long read analysis of microbiomes</a:t>
            </a:r>
          </a:p>
          <a:p>
            <a:pPr lvl="1"/>
            <a:r>
              <a:rPr lang="en-US" dirty="0"/>
              <a:t>Ecosystem function as a public resource</a:t>
            </a:r>
          </a:p>
        </p:txBody>
      </p:sp>
    </p:spTree>
    <p:extLst>
      <p:ext uri="{BB962C8B-B14F-4D97-AF65-F5344CB8AC3E}">
        <p14:creationId xmlns:p14="http://schemas.microsoft.com/office/powerpoint/2010/main" val="3688149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The 16S rRNA gene</a:t>
            </a:r>
          </a:p>
        </p:txBody>
      </p:sp>
      <p:pic>
        <p:nvPicPr>
          <p:cNvPr id="4098" name="Picture 2" descr="Variable regions of the 16S ribosomal RNA. | Google">
            <a:extLst>
              <a:ext uri="{FF2B5EF4-FFF2-40B4-BE49-F238E27FC236}">
                <a16:creationId xmlns:a16="http://schemas.microsoft.com/office/drawing/2014/main" id="{27CE4876-BF53-E544-B25C-02C983F1B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460" y="514806"/>
            <a:ext cx="4630103" cy="62060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C18374-584A-7444-8323-293B918395DC}"/>
              </a:ext>
            </a:extLst>
          </p:cNvPr>
          <p:cNvSpPr txBox="1"/>
          <p:nvPr/>
        </p:nvSpPr>
        <p:spPr>
          <a:xfrm>
            <a:off x="1657351" y="1851660"/>
            <a:ext cx="545211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Universal gene for bacteria/archaea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Basis of molecular taxonomy of bacteria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Composed of constant and variable regions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variable region or combinations thereof can be amplified and sequenced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V region has different resolutions for different groupings of species</a:t>
            </a:r>
          </a:p>
        </p:txBody>
      </p:sp>
    </p:spTree>
    <p:extLst>
      <p:ext uri="{BB962C8B-B14F-4D97-AF65-F5344CB8AC3E}">
        <p14:creationId xmlns:p14="http://schemas.microsoft.com/office/powerpoint/2010/main" val="155858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Conserved and variable regions linearly</a:t>
            </a:r>
          </a:p>
        </p:txBody>
      </p:sp>
      <p:pic>
        <p:nvPicPr>
          <p:cNvPr id="5" name="Picture 4">
            <a:extLst>
              <a:ext uri="{FF2B5EF4-FFF2-40B4-BE49-F238E27FC236}">
                <a16:creationId xmlns:a16="http://schemas.microsoft.com/office/drawing/2014/main" id="{E42FDF67-7B53-1243-9E8F-4D4F26D4BD1A}"/>
              </a:ext>
            </a:extLst>
          </p:cNvPr>
          <p:cNvPicPr>
            <a:picLocks noChangeAspect="1"/>
          </p:cNvPicPr>
          <p:nvPr/>
        </p:nvPicPr>
        <p:blipFill>
          <a:blip r:embed="rId2"/>
          <a:stretch>
            <a:fillRect/>
          </a:stretch>
        </p:blipFill>
        <p:spPr>
          <a:xfrm>
            <a:off x="1416050" y="1506993"/>
            <a:ext cx="8310880" cy="4476824"/>
          </a:xfrm>
          <a:prstGeom prst="rect">
            <a:avLst/>
          </a:prstGeom>
        </p:spPr>
      </p:pic>
    </p:spTree>
    <p:extLst>
      <p:ext uri="{BB962C8B-B14F-4D97-AF65-F5344CB8AC3E}">
        <p14:creationId xmlns:p14="http://schemas.microsoft.com/office/powerpoint/2010/main" val="836149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43F37-4EFC-2545-83CE-8ABDD2F6A464}"/>
              </a:ext>
            </a:extLst>
          </p:cNvPr>
          <p:cNvPicPr>
            <a:picLocks noChangeAspect="1"/>
          </p:cNvPicPr>
          <p:nvPr/>
        </p:nvPicPr>
        <p:blipFill>
          <a:blip r:embed="rId2"/>
          <a:stretch>
            <a:fillRect/>
          </a:stretch>
        </p:blipFill>
        <p:spPr>
          <a:xfrm>
            <a:off x="953146" y="570531"/>
            <a:ext cx="6623102" cy="1176472"/>
          </a:xfrm>
          <a:prstGeom prst="rect">
            <a:avLst/>
          </a:prstGeom>
        </p:spPr>
      </p:pic>
      <p:pic>
        <p:nvPicPr>
          <p:cNvPr id="7" name="Picture 6">
            <a:extLst>
              <a:ext uri="{FF2B5EF4-FFF2-40B4-BE49-F238E27FC236}">
                <a16:creationId xmlns:a16="http://schemas.microsoft.com/office/drawing/2014/main" id="{6D99F466-10D7-FE40-AFB6-B021DFF8F913}"/>
              </a:ext>
            </a:extLst>
          </p:cNvPr>
          <p:cNvPicPr>
            <a:picLocks noChangeAspect="1"/>
          </p:cNvPicPr>
          <p:nvPr/>
        </p:nvPicPr>
        <p:blipFill>
          <a:blip r:embed="rId3"/>
          <a:stretch>
            <a:fillRect/>
          </a:stretch>
        </p:blipFill>
        <p:spPr>
          <a:xfrm>
            <a:off x="7636115" y="585141"/>
            <a:ext cx="3057715" cy="555948"/>
          </a:xfrm>
          <a:prstGeom prst="rect">
            <a:avLst/>
          </a:prstGeom>
        </p:spPr>
      </p:pic>
      <p:pic>
        <p:nvPicPr>
          <p:cNvPr id="8" name="Picture 7">
            <a:extLst>
              <a:ext uri="{FF2B5EF4-FFF2-40B4-BE49-F238E27FC236}">
                <a16:creationId xmlns:a16="http://schemas.microsoft.com/office/drawing/2014/main" id="{45D2FE3E-509B-884F-8D5C-2921A8C205A6}"/>
              </a:ext>
            </a:extLst>
          </p:cNvPr>
          <p:cNvPicPr>
            <a:picLocks noChangeAspect="1"/>
          </p:cNvPicPr>
          <p:nvPr/>
        </p:nvPicPr>
        <p:blipFill>
          <a:blip r:embed="rId4"/>
          <a:stretch>
            <a:fillRect/>
          </a:stretch>
        </p:blipFill>
        <p:spPr>
          <a:xfrm>
            <a:off x="7636115" y="1475379"/>
            <a:ext cx="3991692" cy="543248"/>
          </a:xfrm>
          <a:prstGeom prst="rect">
            <a:avLst/>
          </a:prstGeom>
        </p:spPr>
      </p:pic>
      <p:pic>
        <p:nvPicPr>
          <p:cNvPr id="13" name="Picture 12">
            <a:extLst>
              <a:ext uri="{FF2B5EF4-FFF2-40B4-BE49-F238E27FC236}">
                <a16:creationId xmlns:a16="http://schemas.microsoft.com/office/drawing/2014/main" id="{22DA5C8F-54D9-A94B-A53C-4E89D94DCB1C}"/>
              </a:ext>
            </a:extLst>
          </p:cNvPr>
          <p:cNvPicPr>
            <a:picLocks noChangeAspect="1"/>
          </p:cNvPicPr>
          <p:nvPr/>
        </p:nvPicPr>
        <p:blipFill>
          <a:blip r:embed="rId5"/>
          <a:stretch>
            <a:fillRect/>
          </a:stretch>
        </p:blipFill>
        <p:spPr>
          <a:xfrm>
            <a:off x="2866999" y="2081293"/>
            <a:ext cx="6458002" cy="4225606"/>
          </a:xfrm>
          <a:prstGeom prst="rect">
            <a:avLst/>
          </a:prstGeom>
        </p:spPr>
      </p:pic>
      <p:pic>
        <p:nvPicPr>
          <p:cNvPr id="1025" name="Picture 1" descr="page1image2633815792">
            <a:extLst>
              <a:ext uri="{FF2B5EF4-FFF2-40B4-BE49-F238E27FC236}">
                <a16:creationId xmlns:a16="http://schemas.microsoft.com/office/drawing/2014/main" id="{545463B2-FB01-EA4B-9AE6-43432C6376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2633816048">
            <a:extLst>
              <a:ext uri="{FF2B5EF4-FFF2-40B4-BE49-F238E27FC236}">
                <a16:creationId xmlns:a16="http://schemas.microsoft.com/office/drawing/2014/main" id="{F5AECFD2-7310-494A-8874-436E28BC30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2633816304">
            <a:extLst>
              <a:ext uri="{FF2B5EF4-FFF2-40B4-BE49-F238E27FC236}">
                <a16:creationId xmlns:a16="http://schemas.microsoft.com/office/drawing/2014/main" id="{41D55F38-1EF5-0F48-A638-E869FC2A1E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016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2633817120">
            <a:extLst>
              <a:ext uri="{FF2B5EF4-FFF2-40B4-BE49-F238E27FC236}">
                <a16:creationId xmlns:a16="http://schemas.microsoft.com/office/drawing/2014/main" id="{07843077-FE3A-F649-9BA1-59061AE1E9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016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2633817872">
            <a:extLst>
              <a:ext uri="{FF2B5EF4-FFF2-40B4-BE49-F238E27FC236}">
                <a16:creationId xmlns:a16="http://schemas.microsoft.com/office/drawing/2014/main" id="{2B497045-4DF4-DF43-A20B-AD309F33A7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2633818128">
            <a:extLst>
              <a:ext uri="{FF2B5EF4-FFF2-40B4-BE49-F238E27FC236}">
                <a16:creationId xmlns:a16="http://schemas.microsoft.com/office/drawing/2014/main" id="{432DAB32-565D-E144-BFB1-DA0E2F458A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762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1image2633818384">
            <a:extLst>
              <a:ext uri="{FF2B5EF4-FFF2-40B4-BE49-F238E27FC236}">
                <a16:creationId xmlns:a16="http://schemas.microsoft.com/office/drawing/2014/main" id="{E1B7826D-9EEC-AD4C-BFBD-B7906F153C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89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image2633818640">
            <a:extLst>
              <a:ext uri="{FF2B5EF4-FFF2-40B4-BE49-F238E27FC236}">
                <a16:creationId xmlns:a16="http://schemas.microsoft.com/office/drawing/2014/main" id="{15FBAD96-1ECA-794E-A7FF-4EC36169A9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651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image2633819200">
            <a:extLst>
              <a:ext uri="{FF2B5EF4-FFF2-40B4-BE49-F238E27FC236}">
                <a16:creationId xmlns:a16="http://schemas.microsoft.com/office/drawing/2014/main" id="{936C4902-31E6-3B48-A1E6-62E125BF0FD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2633819456">
            <a:extLst>
              <a:ext uri="{FF2B5EF4-FFF2-40B4-BE49-F238E27FC236}">
                <a16:creationId xmlns:a16="http://schemas.microsoft.com/office/drawing/2014/main" id="{15DF6AFB-2C33-B943-9651-70953B6359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2633819712">
            <a:extLst>
              <a:ext uri="{FF2B5EF4-FFF2-40B4-BE49-F238E27FC236}">
                <a16:creationId xmlns:a16="http://schemas.microsoft.com/office/drawing/2014/main" id="{4E63781C-6ED2-2F47-A48A-9937F6F9B94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2633820528">
            <a:extLst>
              <a:ext uri="{FF2B5EF4-FFF2-40B4-BE49-F238E27FC236}">
                <a16:creationId xmlns:a16="http://schemas.microsoft.com/office/drawing/2014/main" id="{DC037764-88C4-BC47-87BC-464FD288B45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016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1image2633855840">
            <a:extLst>
              <a:ext uri="{FF2B5EF4-FFF2-40B4-BE49-F238E27FC236}">
                <a16:creationId xmlns:a16="http://schemas.microsoft.com/office/drawing/2014/main" id="{F90126AA-25D0-C54D-9926-50C23B0C7E6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016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1image2633856096">
            <a:extLst>
              <a:ext uri="{FF2B5EF4-FFF2-40B4-BE49-F238E27FC236}">
                <a16:creationId xmlns:a16="http://schemas.microsoft.com/office/drawing/2014/main" id="{2520A296-01FB-EA48-9EFE-565C456DBA3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page1image2633856352">
            <a:extLst>
              <a:ext uri="{FF2B5EF4-FFF2-40B4-BE49-F238E27FC236}">
                <a16:creationId xmlns:a16="http://schemas.microsoft.com/office/drawing/2014/main" id="{9A1BFF68-400A-8543-9BE7-FB8A491608D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age1image2633856608">
            <a:extLst>
              <a:ext uri="{FF2B5EF4-FFF2-40B4-BE49-F238E27FC236}">
                <a16:creationId xmlns:a16="http://schemas.microsoft.com/office/drawing/2014/main" id="{F5ACB9AA-2105-B342-A5E0-8843FBECDB1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page1image2633856864">
            <a:extLst>
              <a:ext uri="{FF2B5EF4-FFF2-40B4-BE49-F238E27FC236}">
                <a16:creationId xmlns:a16="http://schemas.microsoft.com/office/drawing/2014/main" id="{A4F0084E-4FF0-8944-8C22-41946634288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1image2633857120">
            <a:extLst>
              <a:ext uri="{FF2B5EF4-FFF2-40B4-BE49-F238E27FC236}">
                <a16:creationId xmlns:a16="http://schemas.microsoft.com/office/drawing/2014/main" id="{80EA356E-E5B8-D843-B142-0C57DA301E4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1image2633857376">
            <a:extLst>
              <a:ext uri="{FF2B5EF4-FFF2-40B4-BE49-F238E27FC236}">
                <a16:creationId xmlns:a16="http://schemas.microsoft.com/office/drawing/2014/main" id="{30717041-4E52-7E43-B188-61BD8C49A73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age1image2633857632">
            <a:extLst>
              <a:ext uri="{FF2B5EF4-FFF2-40B4-BE49-F238E27FC236}">
                <a16:creationId xmlns:a16="http://schemas.microsoft.com/office/drawing/2014/main" id="{2381DCEA-FC78-F34C-B63F-48302892475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age1image2633857888">
            <a:extLst>
              <a:ext uri="{FF2B5EF4-FFF2-40B4-BE49-F238E27FC236}">
                <a16:creationId xmlns:a16="http://schemas.microsoft.com/office/drawing/2014/main" id="{E982708C-992A-364D-ABB7-8404EA9EBFC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ge1image2633858144">
            <a:extLst>
              <a:ext uri="{FF2B5EF4-FFF2-40B4-BE49-F238E27FC236}">
                <a16:creationId xmlns:a16="http://schemas.microsoft.com/office/drawing/2014/main" id="{94AF1B34-2EE2-CF48-9F5D-879DC75A9AB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page1image2633858400">
            <a:extLst>
              <a:ext uri="{FF2B5EF4-FFF2-40B4-BE49-F238E27FC236}">
                <a16:creationId xmlns:a16="http://schemas.microsoft.com/office/drawing/2014/main" id="{9D4D0BE3-69CB-964D-AD53-15DC71ED5D3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1image2633858656">
            <a:extLst>
              <a:ext uri="{FF2B5EF4-FFF2-40B4-BE49-F238E27FC236}">
                <a16:creationId xmlns:a16="http://schemas.microsoft.com/office/drawing/2014/main" id="{79BA54D3-A1D0-F84F-A179-9450743A99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age1image2633858912">
            <a:extLst>
              <a:ext uri="{FF2B5EF4-FFF2-40B4-BE49-F238E27FC236}">
                <a16:creationId xmlns:a16="http://schemas.microsoft.com/office/drawing/2014/main" id="{55FC3E5E-652E-B142-AD97-BFDB253B9A6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ge1image2633859168">
            <a:extLst>
              <a:ext uri="{FF2B5EF4-FFF2-40B4-BE49-F238E27FC236}">
                <a16:creationId xmlns:a16="http://schemas.microsoft.com/office/drawing/2014/main" id="{764582D2-96FE-764C-9F4D-389B6D48AE3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page1image2633859424">
            <a:extLst>
              <a:ext uri="{FF2B5EF4-FFF2-40B4-BE49-F238E27FC236}">
                <a16:creationId xmlns:a16="http://schemas.microsoft.com/office/drawing/2014/main" id="{724A54F8-B3AF-0A4D-8932-B5B1CA88DEE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age1image2633819888">
            <a:extLst>
              <a:ext uri="{FF2B5EF4-FFF2-40B4-BE49-F238E27FC236}">
                <a16:creationId xmlns:a16="http://schemas.microsoft.com/office/drawing/2014/main" id="{62AD5946-F563-4547-AE78-480A4866F21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127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page1image2633860192">
            <a:extLst>
              <a:ext uri="{FF2B5EF4-FFF2-40B4-BE49-F238E27FC236}">
                <a16:creationId xmlns:a16="http://schemas.microsoft.com/office/drawing/2014/main" id="{E77F9250-5B31-A542-B7F1-D3864F4531C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635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age1image2633860448">
            <a:extLst>
              <a:ext uri="{FF2B5EF4-FFF2-40B4-BE49-F238E27FC236}">
                <a16:creationId xmlns:a16="http://schemas.microsoft.com/office/drawing/2014/main" id="{B6482E54-368C-0F42-A533-CF647A61988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635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page1image2633860704">
            <a:extLst>
              <a:ext uri="{FF2B5EF4-FFF2-40B4-BE49-F238E27FC236}">
                <a16:creationId xmlns:a16="http://schemas.microsoft.com/office/drawing/2014/main" id="{E63325C3-8ACF-C248-908E-AD434269DB1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page1image2633860960">
            <a:extLst>
              <a:ext uri="{FF2B5EF4-FFF2-40B4-BE49-F238E27FC236}">
                <a16:creationId xmlns:a16="http://schemas.microsoft.com/office/drawing/2014/main" id="{C80A5105-BA79-DD42-B349-9D1E743435E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page1image2633861216">
            <a:extLst>
              <a:ext uri="{FF2B5EF4-FFF2-40B4-BE49-F238E27FC236}">
                <a16:creationId xmlns:a16="http://schemas.microsoft.com/office/drawing/2014/main" id="{FF5BB5C4-9631-9740-89FB-EF1FC89C083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age1image2633861472">
            <a:extLst>
              <a:ext uri="{FF2B5EF4-FFF2-40B4-BE49-F238E27FC236}">
                <a16:creationId xmlns:a16="http://schemas.microsoft.com/office/drawing/2014/main" id="{4A5EBDFE-61B6-5046-A22C-68D37B5F3F9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1image2633861728">
            <a:extLst>
              <a:ext uri="{FF2B5EF4-FFF2-40B4-BE49-F238E27FC236}">
                <a16:creationId xmlns:a16="http://schemas.microsoft.com/office/drawing/2014/main" id="{6C4BC46A-5CBA-0D44-8AE4-972EB6C52A5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1image2633861984">
            <a:extLst>
              <a:ext uri="{FF2B5EF4-FFF2-40B4-BE49-F238E27FC236}">
                <a16:creationId xmlns:a16="http://schemas.microsoft.com/office/drawing/2014/main" id="{2C70B7F0-FB6B-5547-A6EE-56B724ACDDB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1image2633862240">
            <a:extLst>
              <a:ext uri="{FF2B5EF4-FFF2-40B4-BE49-F238E27FC236}">
                <a16:creationId xmlns:a16="http://schemas.microsoft.com/office/drawing/2014/main" id="{B06E4CE9-4D8B-7440-8A6C-8D470E60811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1image2633862496">
            <a:extLst>
              <a:ext uri="{FF2B5EF4-FFF2-40B4-BE49-F238E27FC236}">
                <a16:creationId xmlns:a16="http://schemas.microsoft.com/office/drawing/2014/main" id="{FEF90C0A-E34A-934A-BEFC-6D5F249C1EF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page1image2633862752">
            <a:extLst>
              <a:ext uri="{FF2B5EF4-FFF2-40B4-BE49-F238E27FC236}">
                <a16:creationId xmlns:a16="http://schemas.microsoft.com/office/drawing/2014/main" id="{8002818D-A7A6-4F4D-B4DD-8BF8E315954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page1image2633863008">
            <a:extLst>
              <a:ext uri="{FF2B5EF4-FFF2-40B4-BE49-F238E27FC236}">
                <a16:creationId xmlns:a16="http://schemas.microsoft.com/office/drawing/2014/main" id="{6FB3DBC9-30EB-F045-816A-F4892DEF1DB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page1image2633863264">
            <a:extLst>
              <a:ext uri="{FF2B5EF4-FFF2-40B4-BE49-F238E27FC236}">
                <a16:creationId xmlns:a16="http://schemas.microsoft.com/office/drawing/2014/main" id="{BB54BED5-A06C-D842-9B1C-E5229BABA8C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page1image2633863520">
            <a:extLst>
              <a:ext uri="{FF2B5EF4-FFF2-40B4-BE49-F238E27FC236}">
                <a16:creationId xmlns:a16="http://schemas.microsoft.com/office/drawing/2014/main" id="{666D3D1A-887A-304D-BB5C-88820B13B43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page1image2633863776">
            <a:extLst>
              <a:ext uri="{FF2B5EF4-FFF2-40B4-BE49-F238E27FC236}">
                <a16:creationId xmlns:a16="http://schemas.microsoft.com/office/drawing/2014/main" id="{B499A6A2-1C80-E847-9610-03CC4263773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page1image2633864032">
            <a:extLst>
              <a:ext uri="{FF2B5EF4-FFF2-40B4-BE49-F238E27FC236}">
                <a16:creationId xmlns:a16="http://schemas.microsoft.com/office/drawing/2014/main" id="{4EFF1AF0-BB79-7C44-8AF2-C6684A8671D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page1image2633864288">
            <a:extLst>
              <a:ext uri="{FF2B5EF4-FFF2-40B4-BE49-F238E27FC236}">
                <a16:creationId xmlns:a16="http://schemas.microsoft.com/office/drawing/2014/main" id="{7A495E2C-B085-D047-B2EC-A05CF0646E0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page1image2633864544">
            <a:extLst>
              <a:ext uri="{FF2B5EF4-FFF2-40B4-BE49-F238E27FC236}">
                <a16:creationId xmlns:a16="http://schemas.microsoft.com/office/drawing/2014/main" id="{07B56F92-79BC-BA40-AF1B-53B7E2189DF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635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page1image2633864800">
            <a:extLst>
              <a:ext uri="{FF2B5EF4-FFF2-40B4-BE49-F238E27FC236}">
                <a16:creationId xmlns:a16="http://schemas.microsoft.com/office/drawing/2014/main" id="{5B0635AA-1580-624B-9EC9-AABE8037B76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635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page1image2633865056">
            <a:extLst>
              <a:ext uri="{FF2B5EF4-FFF2-40B4-BE49-F238E27FC236}">
                <a16:creationId xmlns:a16="http://schemas.microsoft.com/office/drawing/2014/main" id="{68F26591-FDFB-F946-9636-9DF6367EF55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age1image2633865312">
            <a:extLst>
              <a:ext uri="{FF2B5EF4-FFF2-40B4-BE49-F238E27FC236}">
                <a16:creationId xmlns:a16="http://schemas.microsoft.com/office/drawing/2014/main" id="{09343178-A1C4-084C-90A2-7E5B18C836D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page1image2633865568">
            <a:extLst>
              <a:ext uri="{FF2B5EF4-FFF2-40B4-BE49-F238E27FC236}">
                <a16:creationId xmlns:a16="http://schemas.microsoft.com/office/drawing/2014/main" id="{B7DD1AD4-821F-084D-BB8B-EE1D6687915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page1image2633865824">
            <a:extLst>
              <a:ext uri="{FF2B5EF4-FFF2-40B4-BE49-F238E27FC236}">
                <a16:creationId xmlns:a16="http://schemas.microsoft.com/office/drawing/2014/main" id="{6AB46295-EBB1-8444-B242-48768294694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page1image2633866080">
            <a:extLst>
              <a:ext uri="{FF2B5EF4-FFF2-40B4-BE49-F238E27FC236}">
                <a16:creationId xmlns:a16="http://schemas.microsoft.com/office/drawing/2014/main" id="{A8F80174-1274-7A48-A7D2-014E10176EB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0"/>
            <a:ext cx="25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descr="page1image2633866336">
            <a:extLst>
              <a:ext uri="{FF2B5EF4-FFF2-40B4-BE49-F238E27FC236}">
                <a16:creationId xmlns:a16="http://schemas.microsoft.com/office/drawing/2014/main" id="{05E5794C-6826-A741-B2CC-B419CC5FE02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0"/>
            <a:ext cx="25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page1image2633866592">
            <a:extLst>
              <a:ext uri="{FF2B5EF4-FFF2-40B4-BE49-F238E27FC236}">
                <a16:creationId xmlns:a16="http://schemas.microsoft.com/office/drawing/2014/main" id="{E31E204E-A39D-D542-BF6B-BE17CBAD4FD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page1image2633866848">
            <a:extLst>
              <a:ext uri="{FF2B5EF4-FFF2-40B4-BE49-F238E27FC236}">
                <a16:creationId xmlns:a16="http://schemas.microsoft.com/office/drawing/2014/main" id="{FFB4C241-3321-8640-91EF-26A5C30DBD26}"/>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page1image2633867104">
            <a:extLst>
              <a:ext uri="{FF2B5EF4-FFF2-40B4-BE49-F238E27FC236}">
                <a16:creationId xmlns:a16="http://schemas.microsoft.com/office/drawing/2014/main" id="{CF78E791-4B43-8E48-B2A6-0A7509EF3480}"/>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descr="page1image2633867360">
            <a:extLst>
              <a:ext uri="{FF2B5EF4-FFF2-40B4-BE49-F238E27FC236}">
                <a16:creationId xmlns:a16="http://schemas.microsoft.com/office/drawing/2014/main" id="{F669F1C6-C571-B449-950F-A810C63DB11A}"/>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page1image2633867616">
            <a:extLst>
              <a:ext uri="{FF2B5EF4-FFF2-40B4-BE49-F238E27FC236}">
                <a16:creationId xmlns:a16="http://schemas.microsoft.com/office/drawing/2014/main" id="{15C87667-0845-6940-827C-A8D671C092B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59" descr="page1image2633867872">
            <a:extLst>
              <a:ext uri="{FF2B5EF4-FFF2-40B4-BE49-F238E27FC236}">
                <a16:creationId xmlns:a16="http://schemas.microsoft.com/office/drawing/2014/main" id="{29C76BE7-DF14-FF4B-8B65-FDA4BB9B71E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page1image2633859680">
            <a:extLst>
              <a:ext uri="{FF2B5EF4-FFF2-40B4-BE49-F238E27FC236}">
                <a16:creationId xmlns:a16="http://schemas.microsoft.com/office/drawing/2014/main" id="{866C460F-EAD7-7344-A577-71C76B782476}"/>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61" descr="page1image2633859936">
            <a:extLst>
              <a:ext uri="{FF2B5EF4-FFF2-40B4-BE49-F238E27FC236}">
                <a16:creationId xmlns:a16="http://schemas.microsoft.com/office/drawing/2014/main" id="{0DFA0502-EF98-D440-999A-AB40F9D0A3DB}"/>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page1image2633868128">
            <a:extLst>
              <a:ext uri="{FF2B5EF4-FFF2-40B4-BE49-F238E27FC236}">
                <a16:creationId xmlns:a16="http://schemas.microsoft.com/office/drawing/2014/main" id="{8795C3F4-FB28-8D48-83A4-A033A767E24F}"/>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63" descr="page1image2633868384">
            <a:extLst>
              <a:ext uri="{FF2B5EF4-FFF2-40B4-BE49-F238E27FC236}">
                <a16:creationId xmlns:a16="http://schemas.microsoft.com/office/drawing/2014/main" id="{2B12CEFF-32A9-D341-B8FE-FF44566A02B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page1image2633868640">
            <a:extLst>
              <a:ext uri="{FF2B5EF4-FFF2-40B4-BE49-F238E27FC236}">
                <a16:creationId xmlns:a16="http://schemas.microsoft.com/office/drawing/2014/main" id="{97ECD41F-532E-2F4D-96B2-7824A7AEF6F0}"/>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89" name="Picture 65" descr="page1image2633868896">
            <a:extLst>
              <a:ext uri="{FF2B5EF4-FFF2-40B4-BE49-F238E27FC236}">
                <a16:creationId xmlns:a16="http://schemas.microsoft.com/office/drawing/2014/main" id="{084B7712-0297-6D46-A175-A4FBEA58DCBA}"/>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page1image2633869152">
            <a:extLst>
              <a:ext uri="{FF2B5EF4-FFF2-40B4-BE49-F238E27FC236}">
                <a16:creationId xmlns:a16="http://schemas.microsoft.com/office/drawing/2014/main" id="{5FE2D1D2-F3F5-9A4B-B2AB-974DF4A08DB7}"/>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91" name="Picture 67" descr="page1image2633869408">
            <a:extLst>
              <a:ext uri="{FF2B5EF4-FFF2-40B4-BE49-F238E27FC236}">
                <a16:creationId xmlns:a16="http://schemas.microsoft.com/office/drawing/2014/main" id="{5EDB886C-1C46-2045-9722-358455783AD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descr="page1image2633869664">
            <a:extLst>
              <a:ext uri="{FF2B5EF4-FFF2-40B4-BE49-F238E27FC236}">
                <a16:creationId xmlns:a16="http://schemas.microsoft.com/office/drawing/2014/main" id="{C06A26DB-B3FF-2B4D-B044-DF357100085D}"/>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93" name="Picture 69" descr="page1image2633869920">
            <a:extLst>
              <a:ext uri="{FF2B5EF4-FFF2-40B4-BE49-F238E27FC236}">
                <a16:creationId xmlns:a16="http://schemas.microsoft.com/office/drawing/2014/main" id="{1D7E6B0C-6C58-C64D-B972-97425A7FD15E}"/>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70" descr="page1image2633870176">
            <a:extLst>
              <a:ext uri="{FF2B5EF4-FFF2-40B4-BE49-F238E27FC236}">
                <a16:creationId xmlns:a16="http://schemas.microsoft.com/office/drawing/2014/main" id="{ABA119C6-E89D-BA45-82F7-FA28B80F1DCC}"/>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71" descr="page1image2633870432">
            <a:extLst>
              <a:ext uri="{FF2B5EF4-FFF2-40B4-BE49-F238E27FC236}">
                <a16:creationId xmlns:a16="http://schemas.microsoft.com/office/drawing/2014/main" id="{E6575E7E-55D9-9140-9E13-EDE8EC64C6BC}"/>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descr="page1image2633870688">
            <a:extLst>
              <a:ext uri="{FF2B5EF4-FFF2-40B4-BE49-F238E27FC236}">
                <a16:creationId xmlns:a16="http://schemas.microsoft.com/office/drawing/2014/main" id="{59DE1F89-C38C-A94B-97F6-88B65A598F3D}"/>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73" descr="page1image2633870944">
            <a:extLst>
              <a:ext uri="{FF2B5EF4-FFF2-40B4-BE49-F238E27FC236}">
                <a16:creationId xmlns:a16="http://schemas.microsoft.com/office/drawing/2014/main" id="{836595FB-A647-5C40-A223-3973E7357AE9}"/>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descr="page1image2633871200">
            <a:extLst>
              <a:ext uri="{FF2B5EF4-FFF2-40B4-BE49-F238E27FC236}">
                <a16:creationId xmlns:a16="http://schemas.microsoft.com/office/drawing/2014/main" id="{0BFC3490-CD70-EE48-BFB4-9DB765F5BFCD}"/>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99" name="Picture 75" descr="page1image2633871456">
            <a:extLst>
              <a:ext uri="{FF2B5EF4-FFF2-40B4-BE49-F238E27FC236}">
                <a16:creationId xmlns:a16="http://schemas.microsoft.com/office/drawing/2014/main" id="{E781B1FD-DF6B-6646-BDA7-5189588B6FF1}"/>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0" y="0"/>
            <a:ext cx="50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100" name="Picture 76" descr="page1image2633871712">
            <a:extLst>
              <a:ext uri="{FF2B5EF4-FFF2-40B4-BE49-F238E27FC236}">
                <a16:creationId xmlns:a16="http://schemas.microsoft.com/office/drawing/2014/main" id="{C6085DC0-E5FD-1C44-87DA-CFA1FF59B3A6}"/>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101" name="Picture 77" descr="page1image2633871968">
            <a:extLst>
              <a:ext uri="{FF2B5EF4-FFF2-40B4-BE49-F238E27FC236}">
                <a16:creationId xmlns:a16="http://schemas.microsoft.com/office/drawing/2014/main" id="{F21C7A52-2492-2146-81D8-B6DECF7DE8F2}"/>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0" y="0"/>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78" descr="page1image2633872224">
            <a:extLst>
              <a:ext uri="{FF2B5EF4-FFF2-40B4-BE49-F238E27FC236}">
                <a16:creationId xmlns:a16="http://schemas.microsoft.com/office/drawing/2014/main" id="{E92F0FA7-4AC8-5241-A418-199BE059C64A}"/>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0" y="0"/>
            <a:ext cx="62992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945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Sequencing error in the primers</a:t>
            </a:r>
          </a:p>
        </p:txBody>
      </p:sp>
      <p:pic>
        <p:nvPicPr>
          <p:cNvPr id="4" name="Content Placeholder 3">
            <a:extLst>
              <a:ext uri="{FF2B5EF4-FFF2-40B4-BE49-F238E27FC236}">
                <a16:creationId xmlns:a16="http://schemas.microsoft.com/office/drawing/2014/main" id="{43F9D95B-ABE1-C343-A413-AA3E2C8B989A}"/>
              </a:ext>
            </a:extLst>
          </p:cNvPr>
          <p:cNvPicPr>
            <a:picLocks noGrp="1" noChangeAspect="1"/>
          </p:cNvPicPr>
          <p:nvPr>
            <p:ph idx="1"/>
          </p:nvPr>
        </p:nvPicPr>
        <p:blipFill>
          <a:blip r:embed="rId2"/>
          <a:stretch>
            <a:fillRect/>
          </a:stretch>
        </p:blipFill>
        <p:spPr>
          <a:xfrm>
            <a:off x="4309821" y="1690688"/>
            <a:ext cx="6159428" cy="4351338"/>
          </a:xfrm>
          <a:prstGeom prst="rect">
            <a:avLst/>
          </a:prstGeom>
        </p:spPr>
      </p:pic>
      <p:cxnSp>
        <p:nvCxnSpPr>
          <p:cNvPr id="7" name="Straight Connector 6">
            <a:extLst>
              <a:ext uri="{FF2B5EF4-FFF2-40B4-BE49-F238E27FC236}">
                <a16:creationId xmlns:a16="http://schemas.microsoft.com/office/drawing/2014/main" id="{5C9CC8DC-6159-0B47-ABB3-6B77EE2DA58B}"/>
              </a:ext>
            </a:extLst>
          </p:cNvPr>
          <p:cNvCxnSpPr/>
          <p:nvPr/>
        </p:nvCxnSpPr>
        <p:spPr>
          <a:xfrm>
            <a:off x="4138047" y="1875295"/>
            <a:ext cx="0" cy="1441342"/>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D33468-624B-A347-A364-9F33CE658B2F}"/>
              </a:ext>
            </a:extLst>
          </p:cNvPr>
          <p:cNvSpPr txBox="1"/>
          <p:nvPr/>
        </p:nvSpPr>
        <p:spPr>
          <a:xfrm>
            <a:off x="3037668" y="2495227"/>
            <a:ext cx="1090363" cy="369332"/>
          </a:xfrm>
          <a:prstGeom prst="rect">
            <a:avLst/>
          </a:prstGeom>
          <a:noFill/>
        </p:spPr>
        <p:txBody>
          <a:bodyPr wrap="none" rtlCol="0">
            <a:spAutoFit/>
          </a:bodyPr>
          <a:lstStyle/>
          <a:p>
            <a:r>
              <a:rPr lang="en-US" dirty="0">
                <a:solidFill>
                  <a:schemeClr val="accent1"/>
                </a:solidFill>
              </a:rPr>
              <a:t>3-4.5 logs</a:t>
            </a:r>
          </a:p>
        </p:txBody>
      </p:sp>
      <p:sp>
        <p:nvSpPr>
          <p:cNvPr id="9" name="TextBox 8">
            <a:extLst>
              <a:ext uri="{FF2B5EF4-FFF2-40B4-BE49-F238E27FC236}">
                <a16:creationId xmlns:a16="http://schemas.microsoft.com/office/drawing/2014/main" id="{ED071EC9-97BC-7A49-A499-4E3A681715B7}"/>
              </a:ext>
            </a:extLst>
          </p:cNvPr>
          <p:cNvSpPr txBox="1"/>
          <p:nvPr/>
        </p:nvSpPr>
        <p:spPr>
          <a:xfrm>
            <a:off x="416371" y="3616228"/>
            <a:ext cx="3721676" cy="1938992"/>
          </a:xfrm>
          <a:prstGeom prst="rect">
            <a:avLst/>
          </a:prstGeom>
          <a:noFill/>
        </p:spPr>
        <p:txBody>
          <a:bodyPr wrap="square" rtlCol="0">
            <a:spAutoFit/>
          </a:bodyPr>
          <a:lstStyle/>
          <a:p>
            <a:r>
              <a:rPr lang="en-US" sz="2400" dirty="0"/>
              <a:t>Sources of variation</a:t>
            </a:r>
          </a:p>
          <a:p>
            <a:pPr marL="285750" indent="-285750">
              <a:buFont typeface="Arial" panose="020B0604020202020204" pitchFamily="34" charset="0"/>
              <a:buChar char="•"/>
            </a:pPr>
            <a:r>
              <a:rPr lang="en-US" sz="2400" dirty="0"/>
              <a:t>Mis-synthesis</a:t>
            </a:r>
          </a:p>
          <a:p>
            <a:pPr marL="285750" indent="-285750">
              <a:buFont typeface="Arial" panose="020B0604020202020204" pitchFamily="34" charset="0"/>
              <a:buChar char="•"/>
            </a:pPr>
            <a:r>
              <a:rPr lang="en-US" sz="2400" dirty="0"/>
              <a:t>PCR error (linear)</a:t>
            </a:r>
          </a:p>
          <a:p>
            <a:pPr marL="285750" indent="-285750">
              <a:buFont typeface="Arial" panose="020B0604020202020204" pitchFamily="34" charset="0"/>
              <a:buChar char="•"/>
            </a:pPr>
            <a:r>
              <a:rPr lang="en-US" sz="2400" dirty="0"/>
              <a:t>Library prep error</a:t>
            </a:r>
          </a:p>
          <a:p>
            <a:pPr marL="285750" indent="-285750">
              <a:buFont typeface="Arial" panose="020B0604020202020204" pitchFamily="34" charset="0"/>
              <a:buChar char="•"/>
            </a:pPr>
            <a:r>
              <a:rPr lang="en-US" sz="2400" dirty="0"/>
              <a:t>Sequencing error</a:t>
            </a:r>
          </a:p>
        </p:txBody>
      </p:sp>
    </p:spTree>
    <p:extLst>
      <p:ext uri="{BB962C8B-B14F-4D97-AF65-F5344CB8AC3E}">
        <p14:creationId xmlns:p14="http://schemas.microsoft.com/office/powerpoint/2010/main" val="169419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OTU error</a:t>
            </a:r>
          </a:p>
        </p:txBody>
      </p:sp>
      <p:pic>
        <p:nvPicPr>
          <p:cNvPr id="6" name="Picture 5">
            <a:extLst>
              <a:ext uri="{FF2B5EF4-FFF2-40B4-BE49-F238E27FC236}">
                <a16:creationId xmlns:a16="http://schemas.microsoft.com/office/drawing/2014/main" id="{82052C16-7471-2446-A23C-F77AD57CAB9C}"/>
              </a:ext>
            </a:extLst>
          </p:cNvPr>
          <p:cNvPicPr>
            <a:picLocks noChangeAspect="1"/>
          </p:cNvPicPr>
          <p:nvPr/>
        </p:nvPicPr>
        <p:blipFill>
          <a:blip r:embed="rId3"/>
          <a:stretch>
            <a:fillRect/>
          </a:stretch>
        </p:blipFill>
        <p:spPr>
          <a:xfrm>
            <a:off x="1249384" y="2429479"/>
            <a:ext cx="9253347" cy="2367345"/>
          </a:xfrm>
          <a:prstGeom prst="rect">
            <a:avLst/>
          </a:prstGeom>
        </p:spPr>
      </p:pic>
      <p:cxnSp>
        <p:nvCxnSpPr>
          <p:cNvPr id="7" name="Straight Connector 6">
            <a:extLst>
              <a:ext uri="{FF2B5EF4-FFF2-40B4-BE49-F238E27FC236}">
                <a16:creationId xmlns:a16="http://schemas.microsoft.com/office/drawing/2014/main" id="{C2E0EA1E-F1DE-E145-A510-FCA747A4292F}"/>
              </a:ext>
            </a:extLst>
          </p:cNvPr>
          <p:cNvCxnSpPr>
            <a:cxnSpLocks/>
          </p:cNvCxnSpPr>
          <p:nvPr/>
        </p:nvCxnSpPr>
        <p:spPr>
          <a:xfrm>
            <a:off x="1249384" y="2708329"/>
            <a:ext cx="0" cy="821409"/>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AE5A3A6-576D-1E4A-B732-C6C6D1AB7F0A}"/>
              </a:ext>
            </a:extLst>
          </p:cNvPr>
          <p:cNvSpPr txBox="1"/>
          <p:nvPr/>
        </p:nvSpPr>
        <p:spPr>
          <a:xfrm>
            <a:off x="386794" y="2795867"/>
            <a:ext cx="902811" cy="646331"/>
          </a:xfrm>
          <a:prstGeom prst="rect">
            <a:avLst/>
          </a:prstGeom>
          <a:noFill/>
        </p:spPr>
        <p:txBody>
          <a:bodyPr wrap="none" rtlCol="0">
            <a:spAutoFit/>
          </a:bodyPr>
          <a:lstStyle/>
          <a:p>
            <a:r>
              <a:rPr lang="en-US" dirty="0">
                <a:solidFill>
                  <a:schemeClr val="accent1"/>
                </a:solidFill>
              </a:rPr>
              <a:t>2.5-</a:t>
            </a:r>
          </a:p>
          <a:p>
            <a:r>
              <a:rPr lang="en-US" dirty="0">
                <a:solidFill>
                  <a:schemeClr val="accent1"/>
                </a:solidFill>
              </a:rPr>
              <a:t>4.5 logs</a:t>
            </a:r>
          </a:p>
        </p:txBody>
      </p:sp>
      <p:sp>
        <p:nvSpPr>
          <p:cNvPr id="10" name="TextBox 9">
            <a:extLst>
              <a:ext uri="{FF2B5EF4-FFF2-40B4-BE49-F238E27FC236}">
                <a16:creationId xmlns:a16="http://schemas.microsoft.com/office/drawing/2014/main" id="{5C1BC3AD-FE99-FA42-B18E-3BA23E1B3FD5}"/>
              </a:ext>
            </a:extLst>
          </p:cNvPr>
          <p:cNvSpPr txBox="1"/>
          <p:nvPr/>
        </p:nvSpPr>
        <p:spPr>
          <a:xfrm>
            <a:off x="2107769" y="5168495"/>
            <a:ext cx="4151265" cy="1200329"/>
          </a:xfrm>
          <a:prstGeom prst="rect">
            <a:avLst/>
          </a:prstGeom>
          <a:noFill/>
        </p:spPr>
        <p:txBody>
          <a:bodyPr wrap="none" rtlCol="0">
            <a:spAutoFit/>
          </a:bodyPr>
          <a:lstStyle/>
          <a:p>
            <a:r>
              <a:rPr lang="en-US" dirty="0"/>
              <a:t>About 3-5X greater error rate</a:t>
            </a:r>
          </a:p>
          <a:p>
            <a:pPr marL="285750" indent="-285750">
              <a:buFont typeface="Arial" panose="020B0604020202020204" pitchFamily="34" charset="0"/>
              <a:buChar char="•"/>
            </a:pPr>
            <a:r>
              <a:rPr lang="en-US" dirty="0"/>
              <a:t>All of the previous but primer synthesis</a:t>
            </a:r>
          </a:p>
          <a:p>
            <a:pPr marL="285750" indent="-285750">
              <a:buFont typeface="Arial" panose="020B0604020202020204" pitchFamily="34" charset="0"/>
              <a:buChar char="•"/>
            </a:pPr>
            <a:r>
              <a:rPr lang="en-US" dirty="0"/>
              <a:t>PCR error (exponential)</a:t>
            </a:r>
          </a:p>
          <a:p>
            <a:pPr marL="285750" indent="-285750">
              <a:buFont typeface="Arial" panose="020B0604020202020204" pitchFamily="34" charset="0"/>
              <a:buChar char="•"/>
            </a:pPr>
            <a:r>
              <a:rPr lang="en-US" dirty="0"/>
              <a:t>Natural variation</a:t>
            </a:r>
          </a:p>
        </p:txBody>
      </p:sp>
    </p:spTree>
    <p:extLst>
      <p:ext uri="{BB962C8B-B14F-4D97-AF65-F5344CB8AC3E}">
        <p14:creationId xmlns:p14="http://schemas.microsoft.com/office/powerpoint/2010/main" val="40559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DaDa2 for amplicon sequencing</a:t>
            </a:r>
          </a:p>
        </p:txBody>
      </p:sp>
      <p:pic>
        <p:nvPicPr>
          <p:cNvPr id="4" name="Picture 3">
            <a:extLst>
              <a:ext uri="{FF2B5EF4-FFF2-40B4-BE49-F238E27FC236}">
                <a16:creationId xmlns:a16="http://schemas.microsoft.com/office/drawing/2014/main" id="{FE68AC5C-B0C1-F543-A050-57794C1B7039}"/>
              </a:ext>
            </a:extLst>
          </p:cNvPr>
          <p:cNvPicPr>
            <a:picLocks noChangeAspect="1"/>
          </p:cNvPicPr>
          <p:nvPr/>
        </p:nvPicPr>
        <p:blipFill>
          <a:blip r:embed="rId2"/>
          <a:stretch>
            <a:fillRect/>
          </a:stretch>
        </p:blipFill>
        <p:spPr>
          <a:xfrm>
            <a:off x="838200" y="1690688"/>
            <a:ext cx="7333697" cy="4307840"/>
          </a:xfrm>
          <a:prstGeom prst="rect">
            <a:avLst/>
          </a:prstGeom>
        </p:spPr>
      </p:pic>
      <p:sp>
        <p:nvSpPr>
          <p:cNvPr id="11" name="TextBox 10">
            <a:extLst>
              <a:ext uri="{FF2B5EF4-FFF2-40B4-BE49-F238E27FC236}">
                <a16:creationId xmlns:a16="http://schemas.microsoft.com/office/drawing/2014/main" id="{4FFE6064-F494-1846-927E-781F970EE174}"/>
              </a:ext>
            </a:extLst>
          </p:cNvPr>
          <p:cNvSpPr txBox="1"/>
          <p:nvPr/>
        </p:nvSpPr>
        <p:spPr>
          <a:xfrm>
            <a:off x="9006839" y="3521442"/>
            <a:ext cx="2151697" cy="646331"/>
          </a:xfrm>
          <a:prstGeom prst="rect">
            <a:avLst/>
          </a:prstGeom>
          <a:noFill/>
        </p:spPr>
        <p:txBody>
          <a:bodyPr wrap="square">
            <a:spAutoFit/>
          </a:bodyPr>
          <a:lstStyle/>
          <a:p>
            <a:pPr algn="ctr"/>
            <a:r>
              <a:rPr lang="en-US" sz="1800" b="1" dirty="0"/>
              <a:t>DaDa2/ASV models chance variants</a:t>
            </a:r>
          </a:p>
        </p:txBody>
      </p:sp>
    </p:spTree>
    <p:extLst>
      <p:ext uri="{BB962C8B-B14F-4D97-AF65-F5344CB8AC3E}">
        <p14:creationId xmlns:p14="http://schemas.microsoft.com/office/powerpoint/2010/main" val="1701779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DaDa2 workflow</a:t>
            </a:r>
          </a:p>
        </p:txBody>
      </p:sp>
      <p:grpSp>
        <p:nvGrpSpPr>
          <p:cNvPr id="7" name="Group 6">
            <a:extLst>
              <a:ext uri="{FF2B5EF4-FFF2-40B4-BE49-F238E27FC236}">
                <a16:creationId xmlns:a16="http://schemas.microsoft.com/office/drawing/2014/main" id="{220F8B3E-C7B4-A247-BB92-FBA7A7A1DCA3}"/>
              </a:ext>
            </a:extLst>
          </p:cNvPr>
          <p:cNvGrpSpPr/>
          <p:nvPr/>
        </p:nvGrpSpPr>
        <p:grpSpPr>
          <a:xfrm>
            <a:off x="4743450" y="1261110"/>
            <a:ext cx="7056755" cy="4945380"/>
            <a:chOff x="3854450" y="541020"/>
            <a:chExt cx="8162925" cy="5854700"/>
          </a:xfrm>
        </p:grpSpPr>
        <p:pic>
          <p:nvPicPr>
            <p:cNvPr id="6" name="Picture 5">
              <a:extLst>
                <a:ext uri="{FF2B5EF4-FFF2-40B4-BE49-F238E27FC236}">
                  <a16:creationId xmlns:a16="http://schemas.microsoft.com/office/drawing/2014/main" id="{EB8B2FAE-4D44-DC43-B183-03A69DFA7F44}"/>
                </a:ext>
              </a:extLst>
            </p:cNvPr>
            <p:cNvPicPr>
              <a:picLocks noChangeAspect="1"/>
            </p:cNvPicPr>
            <p:nvPr/>
          </p:nvPicPr>
          <p:blipFill>
            <a:blip r:embed="rId2"/>
            <a:stretch>
              <a:fillRect/>
            </a:stretch>
          </p:blipFill>
          <p:spPr>
            <a:xfrm>
              <a:off x="7673975" y="603250"/>
              <a:ext cx="4343400" cy="5753100"/>
            </a:xfrm>
            <a:prstGeom prst="rect">
              <a:avLst/>
            </a:prstGeom>
          </p:spPr>
        </p:pic>
        <p:pic>
          <p:nvPicPr>
            <p:cNvPr id="5" name="Picture 4">
              <a:extLst>
                <a:ext uri="{FF2B5EF4-FFF2-40B4-BE49-F238E27FC236}">
                  <a16:creationId xmlns:a16="http://schemas.microsoft.com/office/drawing/2014/main" id="{F059375A-7652-D147-B271-28DB488FF0C1}"/>
                </a:ext>
              </a:extLst>
            </p:cNvPr>
            <p:cNvPicPr>
              <a:picLocks noChangeAspect="1"/>
            </p:cNvPicPr>
            <p:nvPr/>
          </p:nvPicPr>
          <p:blipFill>
            <a:blip r:embed="rId3"/>
            <a:stretch>
              <a:fillRect/>
            </a:stretch>
          </p:blipFill>
          <p:spPr>
            <a:xfrm>
              <a:off x="3854450" y="541020"/>
              <a:ext cx="4483100" cy="5854700"/>
            </a:xfrm>
            <a:prstGeom prst="rect">
              <a:avLst/>
            </a:prstGeom>
          </p:spPr>
        </p:pic>
      </p:grpSp>
      <p:sp>
        <p:nvSpPr>
          <p:cNvPr id="10" name="TextBox 9">
            <a:extLst>
              <a:ext uri="{FF2B5EF4-FFF2-40B4-BE49-F238E27FC236}">
                <a16:creationId xmlns:a16="http://schemas.microsoft.com/office/drawing/2014/main" id="{4F02D87D-2F8F-9044-BAEA-0542D1DF8755}"/>
              </a:ext>
            </a:extLst>
          </p:cNvPr>
          <p:cNvSpPr txBox="1"/>
          <p:nvPr/>
        </p:nvSpPr>
        <p:spPr>
          <a:xfrm>
            <a:off x="925830" y="1690688"/>
            <a:ext cx="2270493" cy="646331"/>
          </a:xfrm>
          <a:prstGeom prst="rect">
            <a:avLst/>
          </a:prstGeom>
          <a:noFill/>
        </p:spPr>
        <p:txBody>
          <a:bodyPr wrap="none" rtlCol="0">
            <a:spAutoFit/>
          </a:bodyPr>
          <a:lstStyle/>
          <a:p>
            <a:pPr marL="285750" indent="-285750">
              <a:buFont typeface="Arial" panose="020B0604020202020204" pitchFamily="34" charset="0"/>
              <a:buChar char="•"/>
            </a:pPr>
            <a:r>
              <a:rPr lang="en-US" dirty="0"/>
              <a:t>Examine read error</a:t>
            </a:r>
          </a:p>
          <a:p>
            <a:pPr marL="285750" indent="-285750">
              <a:buFont typeface="Arial" panose="020B0604020202020204" pitchFamily="34" charset="0"/>
              <a:buChar char="•"/>
            </a:pPr>
            <a:r>
              <a:rPr lang="en-US" dirty="0"/>
              <a:t>Model read error </a:t>
            </a:r>
          </a:p>
        </p:txBody>
      </p:sp>
      <p:sp>
        <p:nvSpPr>
          <p:cNvPr id="9" name="TextBox 8">
            <a:extLst>
              <a:ext uri="{FF2B5EF4-FFF2-40B4-BE49-F238E27FC236}">
                <a16:creationId xmlns:a16="http://schemas.microsoft.com/office/drawing/2014/main" id="{F6FFD69F-626A-1C48-A613-C42E4BC62B98}"/>
              </a:ext>
            </a:extLst>
          </p:cNvPr>
          <p:cNvSpPr txBox="1"/>
          <p:nvPr/>
        </p:nvSpPr>
        <p:spPr>
          <a:xfrm>
            <a:off x="8254041" y="6354375"/>
            <a:ext cx="3099759" cy="276999"/>
          </a:xfrm>
          <a:prstGeom prst="rect">
            <a:avLst/>
          </a:prstGeom>
          <a:noFill/>
        </p:spPr>
        <p:txBody>
          <a:bodyPr wrap="none" rtlCol="0">
            <a:spAutoFit/>
          </a:bodyPr>
          <a:lstStyle/>
          <a:p>
            <a:r>
              <a:rPr lang="en-US" sz="1200" dirty="0"/>
              <a:t>https://</a:t>
            </a:r>
            <a:r>
              <a:rPr lang="en-US" sz="1200" dirty="0" err="1"/>
              <a:t>benjjneb.github.io</a:t>
            </a:r>
            <a:r>
              <a:rPr lang="en-US" sz="1200" dirty="0"/>
              <a:t>/dada2/</a:t>
            </a:r>
            <a:r>
              <a:rPr lang="en-US" sz="1200" dirty="0" err="1"/>
              <a:t>tutorial.html</a:t>
            </a:r>
            <a:endParaRPr lang="en-US" sz="1200" dirty="0"/>
          </a:p>
        </p:txBody>
      </p:sp>
    </p:spTree>
    <p:extLst>
      <p:ext uri="{BB962C8B-B14F-4D97-AF65-F5344CB8AC3E}">
        <p14:creationId xmlns:p14="http://schemas.microsoft.com/office/powerpoint/2010/main" val="3669666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DaDa2 workflow</a:t>
            </a:r>
          </a:p>
        </p:txBody>
      </p:sp>
      <p:sp>
        <p:nvSpPr>
          <p:cNvPr id="3" name="TextBox 2">
            <a:extLst>
              <a:ext uri="{FF2B5EF4-FFF2-40B4-BE49-F238E27FC236}">
                <a16:creationId xmlns:a16="http://schemas.microsoft.com/office/drawing/2014/main" id="{D32241F9-A750-6D4E-AD8E-BCA093C2A946}"/>
              </a:ext>
            </a:extLst>
          </p:cNvPr>
          <p:cNvSpPr txBox="1"/>
          <p:nvPr/>
        </p:nvSpPr>
        <p:spPr>
          <a:xfrm>
            <a:off x="925830" y="1690688"/>
            <a:ext cx="380619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Examine read error</a:t>
            </a:r>
          </a:p>
          <a:p>
            <a:pPr marL="285750" indent="-285750">
              <a:buFont typeface="Arial" panose="020B0604020202020204" pitchFamily="34" charset="0"/>
              <a:buChar char="•"/>
            </a:pPr>
            <a:r>
              <a:rPr lang="en-US" dirty="0"/>
              <a:t>Model read error</a:t>
            </a:r>
          </a:p>
          <a:p>
            <a:pPr marL="742950" lvl="1" indent="-285750">
              <a:buFont typeface="Arial" panose="020B0604020202020204" pitchFamily="34" charset="0"/>
              <a:buChar char="•"/>
            </a:pPr>
            <a:r>
              <a:rPr lang="en-US" dirty="0"/>
              <a:t> </a:t>
            </a:r>
            <a:r>
              <a:rPr lang="en-CA" dirty="0" err="1"/>
              <a:t>errF</a:t>
            </a:r>
            <a:r>
              <a:rPr lang="en-CA" dirty="0"/>
              <a:t> &lt;- </a:t>
            </a:r>
            <a:r>
              <a:rPr lang="en-CA" dirty="0" err="1"/>
              <a:t>learnErrors</a:t>
            </a:r>
            <a:r>
              <a:rPr lang="en-CA" dirty="0"/>
              <a:t>(</a:t>
            </a:r>
            <a:r>
              <a:rPr lang="en-CA" dirty="0" err="1"/>
              <a:t>filtFs</a:t>
            </a:r>
            <a:r>
              <a:rPr lang="en-CA" dirty="0"/>
              <a:t>, multithread=TRUE)</a:t>
            </a:r>
          </a:p>
          <a:p>
            <a:pPr marL="742950" lvl="1"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7B3216B8-0074-0549-9A98-316F36178E26}"/>
              </a:ext>
            </a:extLst>
          </p:cNvPr>
          <p:cNvPicPr>
            <a:picLocks noChangeAspect="1"/>
          </p:cNvPicPr>
          <p:nvPr/>
        </p:nvPicPr>
        <p:blipFill>
          <a:blip r:embed="rId3"/>
          <a:stretch>
            <a:fillRect/>
          </a:stretch>
        </p:blipFill>
        <p:spPr>
          <a:xfrm>
            <a:off x="4856486" y="1027906"/>
            <a:ext cx="6730993" cy="4773612"/>
          </a:xfrm>
          <a:prstGeom prst="rect">
            <a:avLst/>
          </a:prstGeom>
        </p:spPr>
      </p:pic>
      <p:sp>
        <p:nvSpPr>
          <p:cNvPr id="8" name="TextBox 7">
            <a:extLst>
              <a:ext uri="{FF2B5EF4-FFF2-40B4-BE49-F238E27FC236}">
                <a16:creationId xmlns:a16="http://schemas.microsoft.com/office/drawing/2014/main" id="{9746DE2F-5D77-0D47-8226-FF30C8546286}"/>
              </a:ext>
            </a:extLst>
          </p:cNvPr>
          <p:cNvSpPr txBox="1"/>
          <p:nvPr/>
        </p:nvSpPr>
        <p:spPr>
          <a:xfrm>
            <a:off x="8254041" y="6354375"/>
            <a:ext cx="3099759" cy="276999"/>
          </a:xfrm>
          <a:prstGeom prst="rect">
            <a:avLst/>
          </a:prstGeom>
          <a:noFill/>
        </p:spPr>
        <p:txBody>
          <a:bodyPr wrap="none" rtlCol="0">
            <a:spAutoFit/>
          </a:bodyPr>
          <a:lstStyle/>
          <a:p>
            <a:r>
              <a:rPr lang="en-US" sz="1200" dirty="0"/>
              <a:t>https://</a:t>
            </a:r>
            <a:r>
              <a:rPr lang="en-US" sz="1200" dirty="0" err="1"/>
              <a:t>benjjneb.github.io</a:t>
            </a:r>
            <a:r>
              <a:rPr lang="en-US" sz="1200" dirty="0"/>
              <a:t>/dada2/</a:t>
            </a:r>
            <a:r>
              <a:rPr lang="en-US" sz="1200" dirty="0" err="1"/>
              <a:t>tutorial.html</a:t>
            </a:r>
            <a:endParaRPr lang="en-US" sz="1200" dirty="0"/>
          </a:p>
        </p:txBody>
      </p:sp>
    </p:spTree>
    <p:extLst>
      <p:ext uri="{BB962C8B-B14F-4D97-AF65-F5344CB8AC3E}">
        <p14:creationId xmlns:p14="http://schemas.microsoft.com/office/powerpoint/2010/main" val="186680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DaDa2 workflow</a:t>
            </a:r>
          </a:p>
        </p:txBody>
      </p:sp>
      <p:sp>
        <p:nvSpPr>
          <p:cNvPr id="3" name="TextBox 2">
            <a:extLst>
              <a:ext uri="{FF2B5EF4-FFF2-40B4-BE49-F238E27FC236}">
                <a16:creationId xmlns:a16="http://schemas.microsoft.com/office/drawing/2014/main" id="{D32241F9-A750-6D4E-AD8E-BCA093C2A946}"/>
              </a:ext>
            </a:extLst>
          </p:cNvPr>
          <p:cNvSpPr txBox="1"/>
          <p:nvPr/>
        </p:nvSpPr>
        <p:spPr>
          <a:xfrm>
            <a:off x="925830" y="1690688"/>
            <a:ext cx="380619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Examine read error</a:t>
            </a:r>
          </a:p>
          <a:p>
            <a:pPr marL="285750" indent="-285750">
              <a:buFont typeface="Arial" panose="020B0604020202020204" pitchFamily="34" charset="0"/>
              <a:buChar char="•"/>
            </a:pPr>
            <a:r>
              <a:rPr lang="en-US" dirty="0"/>
              <a:t>Model read error</a:t>
            </a:r>
          </a:p>
          <a:p>
            <a:pPr marL="742950" lvl="1" indent="-285750">
              <a:buFont typeface="Arial" panose="020B0604020202020204" pitchFamily="34" charset="0"/>
              <a:buChar char="•"/>
            </a:pPr>
            <a:r>
              <a:rPr lang="en-US" dirty="0"/>
              <a:t> </a:t>
            </a:r>
            <a:r>
              <a:rPr lang="en-CA" dirty="0" err="1"/>
              <a:t>errF</a:t>
            </a:r>
            <a:r>
              <a:rPr lang="en-CA" dirty="0"/>
              <a:t> &lt;- </a:t>
            </a:r>
            <a:r>
              <a:rPr lang="en-CA" dirty="0" err="1"/>
              <a:t>learnErrors</a:t>
            </a:r>
            <a:r>
              <a:rPr lang="en-CA" dirty="0"/>
              <a:t>(</a:t>
            </a:r>
            <a:r>
              <a:rPr lang="en-CA" dirty="0" err="1"/>
              <a:t>filtFs</a:t>
            </a:r>
            <a:r>
              <a:rPr lang="en-CA" dirty="0"/>
              <a:t>, multithread=TRUE)</a:t>
            </a:r>
          </a:p>
          <a:p>
            <a:pPr marL="285750" indent="-285750">
              <a:buFont typeface="Arial" panose="020B0604020202020204" pitchFamily="34" charset="0"/>
              <a:buChar char="•"/>
            </a:pPr>
            <a:r>
              <a:rPr lang="en-CA" dirty="0"/>
              <a:t>Apply error model</a:t>
            </a:r>
          </a:p>
          <a:p>
            <a:pPr marL="742950" lvl="1" indent="-285750">
              <a:buFont typeface="Arial" panose="020B0604020202020204" pitchFamily="34" charset="0"/>
              <a:buChar char="•"/>
            </a:pPr>
            <a:r>
              <a:rPr lang="en-CA" dirty="0"/>
              <a:t>https://</a:t>
            </a:r>
            <a:r>
              <a:rPr lang="en-CA" dirty="0" err="1"/>
              <a:t>www.nature.com</a:t>
            </a:r>
            <a:r>
              <a:rPr lang="en-CA" dirty="0"/>
              <a:t>/articles/nmeth.3869</a:t>
            </a:r>
          </a:p>
          <a:p>
            <a:pPr marL="742950" lvl="1"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9746DE2F-5D77-0D47-8226-FF30C8546286}"/>
              </a:ext>
            </a:extLst>
          </p:cNvPr>
          <p:cNvSpPr txBox="1"/>
          <p:nvPr/>
        </p:nvSpPr>
        <p:spPr>
          <a:xfrm>
            <a:off x="8254041" y="6354375"/>
            <a:ext cx="3099759" cy="276999"/>
          </a:xfrm>
          <a:prstGeom prst="rect">
            <a:avLst/>
          </a:prstGeom>
          <a:noFill/>
        </p:spPr>
        <p:txBody>
          <a:bodyPr wrap="none" rtlCol="0">
            <a:spAutoFit/>
          </a:bodyPr>
          <a:lstStyle/>
          <a:p>
            <a:r>
              <a:rPr lang="en-US" sz="1200" dirty="0"/>
              <a:t>https://</a:t>
            </a:r>
            <a:r>
              <a:rPr lang="en-US" sz="1200" dirty="0" err="1"/>
              <a:t>benjjneb.github.io</a:t>
            </a:r>
            <a:r>
              <a:rPr lang="en-US" sz="1200" dirty="0"/>
              <a:t>/dada2/</a:t>
            </a:r>
            <a:r>
              <a:rPr lang="en-US" sz="1200" dirty="0" err="1"/>
              <a:t>tutorial.html</a:t>
            </a:r>
            <a:endParaRPr lang="en-US" sz="1200" dirty="0"/>
          </a:p>
        </p:txBody>
      </p:sp>
      <p:pic>
        <p:nvPicPr>
          <p:cNvPr id="5" name="Picture 4">
            <a:extLst>
              <a:ext uri="{FF2B5EF4-FFF2-40B4-BE49-F238E27FC236}">
                <a16:creationId xmlns:a16="http://schemas.microsoft.com/office/drawing/2014/main" id="{377E98DF-B869-0742-9932-A6E82D61BC3D}"/>
              </a:ext>
            </a:extLst>
          </p:cNvPr>
          <p:cNvPicPr>
            <a:picLocks noChangeAspect="1"/>
          </p:cNvPicPr>
          <p:nvPr/>
        </p:nvPicPr>
        <p:blipFill>
          <a:blip r:embed="rId3"/>
          <a:stretch>
            <a:fillRect/>
          </a:stretch>
        </p:blipFill>
        <p:spPr>
          <a:xfrm>
            <a:off x="5473700" y="1184910"/>
            <a:ext cx="5880100" cy="2476500"/>
          </a:xfrm>
          <a:prstGeom prst="rect">
            <a:avLst/>
          </a:prstGeom>
        </p:spPr>
      </p:pic>
      <p:pic>
        <p:nvPicPr>
          <p:cNvPr id="6" name="Picture 5">
            <a:extLst>
              <a:ext uri="{FF2B5EF4-FFF2-40B4-BE49-F238E27FC236}">
                <a16:creationId xmlns:a16="http://schemas.microsoft.com/office/drawing/2014/main" id="{46FFF867-E2E6-704B-8D8A-1F1FFB6E796F}"/>
              </a:ext>
            </a:extLst>
          </p:cNvPr>
          <p:cNvPicPr>
            <a:picLocks noChangeAspect="1"/>
          </p:cNvPicPr>
          <p:nvPr/>
        </p:nvPicPr>
        <p:blipFill>
          <a:blip r:embed="rId4"/>
          <a:stretch>
            <a:fillRect/>
          </a:stretch>
        </p:blipFill>
        <p:spPr>
          <a:xfrm>
            <a:off x="5416550" y="3787472"/>
            <a:ext cx="6007100" cy="2438400"/>
          </a:xfrm>
          <a:prstGeom prst="rect">
            <a:avLst/>
          </a:prstGeom>
        </p:spPr>
      </p:pic>
    </p:spTree>
    <p:extLst>
      <p:ext uri="{BB962C8B-B14F-4D97-AF65-F5344CB8AC3E}">
        <p14:creationId xmlns:p14="http://schemas.microsoft.com/office/powerpoint/2010/main" val="2152639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44E8-603C-E040-8CB7-E954B1836B46}"/>
              </a:ext>
            </a:extLst>
          </p:cNvPr>
          <p:cNvSpPr>
            <a:spLocks noGrp="1"/>
          </p:cNvSpPr>
          <p:nvPr>
            <p:ph type="title"/>
          </p:nvPr>
        </p:nvSpPr>
        <p:spPr>
          <a:xfrm>
            <a:off x="838200" y="365125"/>
            <a:ext cx="10515600" cy="450849"/>
          </a:xfrm>
        </p:spPr>
        <p:txBody>
          <a:bodyPr>
            <a:normAutofit fontScale="90000"/>
          </a:bodyPr>
          <a:lstStyle/>
          <a:p>
            <a:r>
              <a:rPr lang="en-US" dirty="0"/>
              <a:t>Metagenomics</a:t>
            </a:r>
          </a:p>
        </p:txBody>
      </p:sp>
      <p:sp>
        <p:nvSpPr>
          <p:cNvPr id="8" name="Content Placeholder 7">
            <a:extLst>
              <a:ext uri="{FF2B5EF4-FFF2-40B4-BE49-F238E27FC236}">
                <a16:creationId xmlns:a16="http://schemas.microsoft.com/office/drawing/2014/main" id="{E58DE3FD-7AA2-E047-85B0-7E3F22BB7532}"/>
              </a:ext>
            </a:extLst>
          </p:cNvPr>
          <p:cNvSpPr>
            <a:spLocks noGrp="1"/>
          </p:cNvSpPr>
          <p:nvPr>
            <p:ph idx="1"/>
          </p:nvPr>
        </p:nvSpPr>
        <p:spPr>
          <a:xfrm>
            <a:off x="838199" y="815974"/>
            <a:ext cx="10515599" cy="5574315"/>
          </a:xfrm>
        </p:spPr>
        <p:txBody>
          <a:bodyPr/>
          <a:lstStyle/>
          <a:p>
            <a:endParaRPr lang="en-US" dirty="0"/>
          </a:p>
          <a:p>
            <a:r>
              <a:rPr lang="en-US" dirty="0"/>
              <a:t>Characterizing all the constituents of a community of cells</a:t>
            </a:r>
          </a:p>
          <a:p>
            <a:endParaRPr lang="en-US" dirty="0"/>
          </a:p>
          <a:p>
            <a:pPr lvl="1"/>
            <a:r>
              <a:rPr lang="en-US" dirty="0"/>
              <a:t>Mainly microbial but can be applied to other mixtures of cells</a:t>
            </a:r>
          </a:p>
          <a:p>
            <a:pPr lvl="1"/>
            <a:endParaRPr lang="en-US" dirty="0"/>
          </a:p>
          <a:p>
            <a:pPr lvl="1"/>
            <a:r>
              <a:rPr lang="en-US" dirty="0"/>
              <a:t>Depends on good databases or de-novo assembly</a:t>
            </a:r>
          </a:p>
          <a:p>
            <a:pPr lvl="1"/>
            <a:endParaRPr lang="en-US" dirty="0"/>
          </a:p>
          <a:p>
            <a:pPr lvl="1"/>
            <a:r>
              <a:rPr lang="en-US" dirty="0"/>
              <a:t>Annotation is critical component</a:t>
            </a:r>
          </a:p>
          <a:p>
            <a:pPr lvl="1"/>
            <a:endParaRPr lang="en-US" dirty="0"/>
          </a:p>
          <a:p>
            <a:pPr lvl="1"/>
            <a:r>
              <a:rPr lang="en-US" dirty="0"/>
              <a:t>Bioinformatic pipelines have major influence on outcomes</a:t>
            </a:r>
          </a:p>
          <a:p>
            <a:pPr lvl="1"/>
            <a:endParaRPr lang="en-US" dirty="0"/>
          </a:p>
        </p:txBody>
      </p:sp>
    </p:spTree>
    <p:extLst>
      <p:ext uri="{BB962C8B-B14F-4D97-AF65-F5344CB8AC3E}">
        <p14:creationId xmlns:p14="http://schemas.microsoft.com/office/powerpoint/2010/main" val="4046522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DaDa2 workflow</a:t>
            </a:r>
          </a:p>
        </p:txBody>
      </p:sp>
      <p:sp>
        <p:nvSpPr>
          <p:cNvPr id="3" name="TextBox 2">
            <a:extLst>
              <a:ext uri="{FF2B5EF4-FFF2-40B4-BE49-F238E27FC236}">
                <a16:creationId xmlns:a16="http://schemas.microsoft.com/office/drawing/2014/main" id="{D32241F9-A750-6D4E-AD8E-BCA093C2A946}"/>
              </a:ext>
            </a:extLst>
          </p:cNvPr>
          <p:cNvSpPr txBox="1"/>
          <p:nvPr/>
        </p:nvSpPr>
        <p:spPr>
          <a:xfrm>
            <a:off x="925830" y="1690688"/>
            <a:ext cx="380619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Examine read error</a:t>
            </a:r>
          </a:p>
          <a:p>
            <a:pPr marL="285750" indent="-285750">
              <a:buFont typeface="Arial" panose="020B0604020202020204" pitchFamily="34" charset="0"/>
              <a:buChar char="•"/>
            </a:pPr>
            <a:r>
              <a:rPr lang="en-US" dirty="0"/>
              <a:t>Model read error</a:t>
            </a:r>
          </a:p>
          <a:p>
            <a:pPr marL="742950" lvl="1" indent="-285750">
              <a:buFont typeface="Arial" panose="020B0604020202020204" pitchFamily="34" charset="0"/>
              <a:buChar char="•"/>
            </a:pPr>
            <a:r>
              <a:rPr lang="en-US" dirty="0"/>
              <a:t> </a:t>
            </a:r>
            <a:r>
              <a:rPr lang="en-CA" dirty="0" err="1"/>
              <a:t>errF</a:t>
            </a:r>
            <a:r>
              <a:rPr lang="en-CA" dirty="0"/>
              <a:t> &lt;- </a:t>
            </a:r>
            <a:r>
              <a:rPr lang="en-CA" dirty="0" err="1"/>
              <a:t>learnErrors</a:t>
            </a:r>
            <a:r>
              <a:rPr lang="en-CA" dirty="0"/>
              <a:t>(</a:t>
            </a:r>
            <a:r>
              <a:rPr lang="en-CA" dirty="0" err="1"/>
              <a:t>filtFs</a:t>
            </a:r>
            <a:r>
              <a:rPr lang="en-CA" dirty="0"/>
              <a:t>, multithread=TRUE)</a:t>
            </a:r>
          </a:p>
          <a:p>
            <a:pPr marL="285750" indent="-285750">
              <a:buFont typeface="Arial" panose="020B0604020202020204" pitchFamily="34" charset="0"/>
              <a:buChar char="•"/>
            </a:pPr>
            <a:r>
              <a:rPr lang="en-CA" dirty="0"/>
              <a:t>Apply error model</a:t>
            </a:r>
          </a:p>
          <a:p>
            <a:pPr marL="742950" lvl="1" indent="-285750">
              <a:buFont typeface="Arial" panose="020B0604020202020204" pitchFamily="34" charset="0"/>
              <a:buChar char="•"/>
            </a:pPr>
            <a:r>
              <a:rPr lang="en-CA" dirty="0"/>
              <a:t>https://</a:t>
            </a:r>
            <a:r>
              <a:rPr lang="en-CA" dirty="0" err="1"/>
              <a:t>www.nature.com</a:t>
            </a:r>
            <a:r>
              <a:rPr lang="en-CA" dirty="0"/>
              <a:t>/articles/nmeth.3869</a:t>
            </a:r>
          </a:p>
          <a:p>
            <a:pPr marL="742950" lvl="1"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9746DE2F-5D77-0D47-8226-FF30C8546286}"/>
              </a:ext>
            </a:extLst>
          </p:cNvPr>
          <p:cNvSpPr txBox="1"/>
          <p:nvPr/>
        </p:nvSpPr>
        <p:spPr>
          <a:xfrm>
            <a:off x="8254041" y="6354375"/>
            <a:ext cx="3099759" cy="276999"/>
          </a:xfrm>
          <a:prstGeom prst="rect">
            <a:avLst/>
          </a:prstGeom>
          <a:noFill/>
        </p:spPr>
        <p:txBody>
          <a:bodyPr wrap="none" rtlCol="0">
            <a:spAutoFit/>
          </a:bodyPr>
          <a:lstStyle/>
          <a:p>
            <a:r>
              <a:rPr lang="en-US" sz="1200" dirty="0"/>
              <a:t>https://</a:t>
            </a:r>
            <a:r>
              <a:rPr lang="en-US" sz="1200" dirty="0" err="1"/>
              <a:t>benjjneb.github.io</a:t>
            </a:r>
            <a:r>
              <a:rPr lang="en-US" sz="1200" dirty="0"/>
              <a:t>/dada2/</a:t>
            </a:r>
            <a:r>
              <a:rPr lang="en-US" sz="1200" dirty="0" err="1"/>
              <a:t>tutorial.html</a:t>
            </a:r>
            <a:endParaRPr lang="en-US" sz="1200" dirty="0"/>
          </a:p>
        </p:txBody>
      </p:sp>
      <p:pic>
        <p:nvPicPr>
          <p:cNvPr id="5" name="Picture 4">
            <a:extLst>
              <a:ext uri="{FF2B5EF4-FFF2-40B4-BE49-F238E27FC236}">
                <a16:creationId xmlns:a16="http://schemas.microsoft.com/office/drawing/2014/main" id="{377E98DF-B869-0742-9932-A6E82D61BC3D}"/>
              </a:ext>
            </a:extLst>
          </p:cNvPr>
          <p:cNvPicPr>
            <a:picLocks noChangeAspect="1"/>
          </p:cNvPicPr>
          <p:nvPr/>
        </p:nvPicPr>
        <p:blipFill>
          <a:blip r:embed="rId3"/>
          <a:stretch>
            <a:fillRect/>
          </a:stretch>
        </p:blipFill>
        <p:spPr>
          <a:xfrm>
            <a:off x="5473700" y="1184910"/>
            <a:ext cx="5880100" cy="2476500"/>
          </a:xfrm>
          <a:prstGeom prst="rect">
            <a:avLst/>
          </a:prstGeom>
        </p:spPr>
      </p:pic>
      <p:pic>
        <p:nvPicPr>
          <p:cNvPr id="7" name="Picture 6">
            <a:extLst>
              <a:ext uri="{FF2B5EF4-FFF2-40B4-BE49-F238E27FC236}">
                <a16:creationId xmlns:a16="http://schemas.microsoft.com/office/drawing/2014/main" id="{6FC6E654-7650-1841-9F77-817AD336E547}"/>
              </a:ext>
            </a:extLst>
          </p:cNvPr>
          <p:cNvPicPr>
            <a:picLocks noChangeAspect="1"/>
          </p:cNvPicPr>
          <p:nvPr/>
        </p:nvPicPr>
        <p:blipFill>
          <a:blip r:embed="rId4"/>
          <a:stretch>
            <a:fillRect/>
          </a:stretch>
        </p:blipFill>
        <p:spPr>
          <a:xfrm>
            <a:off x="3656330" y="3610610"/>
            <a:ext cx="8102600" cy="1854200"/>
          </a:xfrm>
          <a:prstGeom prst="rect">
            <a:avLst/>
          </a:prstGeom>
        </p:spPr>
      </p:pic>
    </p:spTree>
    <p:extLst>
      <p:ext uri="{BB962C8B-B14F-4D97-AF65-F5344CB8AC3E}">
        <p14:creationId xmlns:p14="http://schemas.microsoft.com/office/powerpoint/2010/main" val="2597211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DaDa2 workflow</a:t>
            </a:r>
          </a:p>
        </p:txBody>
      </p:sp>
      <p:sp>
        <p:nvSpPr>
          <p:cNvPr id="3" name="TextBox 2">
            <a:extLst>
              <a:ext uri="{FF2B5EF4-FFF2-40B4-BE49-F238E27FC236}">
                <a16:creationId xmlns:a16="http://schemas.microsoft.com/office/drawing/2014/main" id="{D32241F9-A750-6D4E-AD8E-BCA093C2A946}"/>
              </a:ext>
            </a:extLst>
          </p:cNvPr>
          <p:cNvSpPr txBox="1"/>
          <p:nvPr/>
        </p:nvSpPr>
        <p:spPr>
          <a:xfrm>
            <a:off x="925830" y="1690688"/>
            <a:ext cx="380619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Examine read error</a:t>
            </a:r>
          </a:p>
          <a:p>
            <a:pPr marL="285750" indent="-285750">
              <a:buFont typeface="Arial" panose="020B0604020202020204" pitchFamily="34" charset="0"/>
              <a:buChar char="•"/>
            </a:pPr>
            <a:r>
              <a:rPr lang="en-US" dirty="0"/>
              <a:t>Model read error</a:t>
            </a:r>
          </a:p>
          <a:p>
            <a:pPr marL="742950" lvl="1" indent="-285750">
              <a:buFont typeface="Arial" panose="020B0604020202020204" pitchFamily="34" charset="0"/>
              <a:buChar char="•"/>
            </a:pPr>
            <a:r>
              <a:rPr lang="en-US" dirty="0"/>
              <a:t> </a:t>
            </a:r>
            <a:r>
              <a:rPr lang="en-CA" dirty="0" err="1"/>
              <a:t>errF</a:t>
            </a:r>
            <a:r>
              <a:rPr lang="en-CA" dirty="0"/>
              <a:t> &lt;- </a:t>
            </a:r>
            <a:r>
              <a:rPr lang="en-CA" dirty="0" err="1"/>
              <a:t>learnErrors</a:t>
            </a:r>
            <a:r>
              <a:rPr lang="en-CA" dirty="0"/>
              <a:t>(</a:t>
            </a:r>
            <a:r>
              <a:rPr lang="en-CA" dirty="0" err="1"/>
              <a:t>filtFs</a:t>
            </a:r>
            <a:r>
              <a:rPr lang="en-CA" dirty="0"/>
              <a:t>, multithread=TRUE)</a:t>
            </a:r>
          </a:p>
          <a:p>
            <a:pPr marL="285750" indent="-285750">
              <a:buFont typeface="Arial" panose="020B0604020202020204" pitchFamily="34" charset="0"/>
              <a:buChar char="•"/>
            </a:pPr>
            <a:r>
              <a:rPr lang="en-CA" dirty="0"/>
              <a:t>Apply error model</a:t>
            </a:r>
          </a:p>
          <a:p>
            <a:pPr marL="742950" lvl="1" indent="-285750">
              <a:buFont typeface="Arial" panose="020B0604020202020204" pitchFamily="34" charset="0"/>
              <a:buChar char="•"/>
            </a:pPr>
            <a:r>
              <a:rPr lang="en-CA" dirty="0"/>
              <a:t>https://</a:t>
            </a:r>
            <a:r>
              <a:rPr lang="en-CA" dirty="0" err="1"/>
              <a:t>www.nature.com</a:t>
            </a:r>
            <a:r>
              <a:rPr lang="en-CA" dirty="0"/>
              <a:t>/articles/nmeth.3869</a:t>
            </a:r>
          </a:p>
          <a:p>
            <a:pPr marL="742950" lvl="1"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9746DE2F-5D77-0D47-8226-FF30C8546286}"/>
              </a:ext>
            </a:extLst>
          </p:cNvPr>
          <p:cNvSpPr txBox="1"/>
          <p:nvPr/>
        </p:nvSpPr>
        <p:spPr>
          <a:xfrm>
            <a:off x="8254041" y="6354375"/>
            <a:ext cx="3099759" cy="276999"/>
          </a:xfrm>
          <a:prstGeom prst="rect">
            <a:avLst/>
          </a:prstGeom>
          <a:noFill/>
        </p:spPr>
        <p:txBody>
          <a:bodyPr wrap="none" rtlCol="0">
            <a:spAutoFit/>
          </a:bodyPr>
          <a:lstStyle/>
          <a:p>
            <a:r>
              <a:rPr lang="en-US" sz="1200" dirty="0"/>
              <a:t>https://</a:t>
            </a:r>
            <a:r>
              <a:rPr lang="en-US" sz="1200" dirty="0" err="1"/>
              <a:t>benjjneb.github.io</a:t>
            </a:r>
            <a:r>
              <a:rPr lang="en-US" sz="1200" dirty="0"/>
              <a:t>/dada2/</a:t>
            </a:r>
            <a:r>
              <a:rPr lang="en-US" sz="1200" dirty="0" err="1"/>
              <a:t>tutorial.html</a:t>
            </a:r>
            <a:endParaRPr lang="en-US" sz="1200" dirty="0"/>
          </a:p>
        </p:txBody>
      </p:sp>
      <p:pic>
        <p:nvPicPr>
          <p:cNvPr id="5" name="Picture 4">
            <a:extLst>
              <a:ext uri="{FF2B5EF4-FFF2-40B4-BE49-F238E27FC236}">
                <a16:creationId xmlns:a16="http://schemas.microsoft.com/office/drawing/2014/main" id="{377E98DF-B869-0742-9932-A6E82D61BC3D}"/>
              </a:ext>
            </a:extLst>
          </p:cNvPr>
          <p:cNvPicPr>
            <a:picLocks noChangeAspect="1"/>
          </p:cNvPicPr>
          <p:nvPr/>
        </p:nvPicPr>
        <p:blipFill>
          <a:blip r:embed="rId3"/>
          <a:stretch>
            <a:fillRect/>
          </a:stretch>
        </p:blipFill>
        <p:spPr>
          <a:xfrm>
            <a:off x="5473700" y="1184910"/>
            <a:ext cx="5880100" cy="2476500"/>
          </a:xfrm>
          <a:prstGeom prst="rect">
            <a:avLst/>
          </a:prstGeom>
        </p:spPr>
      </p:pic>
      <p:pic>
        <p:nvPicPr>
          <p:cNvPr id="7" name="Picture 6">
            <a:extLst>
              <a:ext uri="{FF2B5EF4-FFF2-40B4-BE49-F238E27FC236}">
                <a16:creationId xmlns:a16="http://schemas.microsoft.com/office/drawing/2014/main" id="{6FC6E654-7650-1841-9F77-817AD336E547}"/>
              </a:ext>
            </a:extLst>
          </p:cNvPr>
          <p:cNvPicPr>
            <a:picLocks noChangeAspect="1"/>
          </p:cNvPicPr>
          <p:nvPr/>
        </p:nvPicPr>
        <p:blipFill>
          <a:blip r:embed="rId4"/>
          <a:stretch>
            <a:fillRect/>
          </a:stretch>
        </p:blipFill>
        <p:spPr>
          <a:xfrm>
            <a:off x="3656330" y="3610610"/>
            <a:ext cx="8102600" cy="1854200"/>
          </a:xfrm>
          <a:prstGeom prst="rect">
            <a:avLst/>
          </a:prstGeom>
        </p:spPr>
      </p:pic>
      <p:pic>
        <p:nvPicPr>
          <p:cNvPr id="9" name="Picture 8">
            <a:extLst>
              <a:ext uri="{FF2B5EF4-FFF2-40B4-BE49-F238E27FC236}">
                <a16:creationId xmlns:a16="http://schemas.microsoft.com/office/drawing/2014/main" id="{5CE2DB7D-483E-0B43-BA63-F4101CB4DF1E}"/>
              </a:ext>
            </a:extLst>
          </p:cNvPr>
          <p:cNvPicPr>
            <a:picLocks noChangeAspect="1"/>
          </p:cNvPicPr>
          <p:nvPr/>
        </p:nvPicPr>
        <p:blipFill>
          <a:blip r:embed="rId5"/>
          <a:stretch>
            <a:fillRect/>
          </a:stretch>
        </p:blipFill>
        <p:spPr>
          <a:xfrm>
            <a:off x="123969" y="5389248"/>
            <a:ext cx="5685988" cy="1454684"/>
          </a:xfrm>
          <a:prstGeom prst="rect">
            <a:avLst/>
          </a:prstGeom>
        </p:spPr>
      </p:pic>
    </p:spTree>
    <p:extLst>
      <p:ext uri="{BB962C8B-B14F-4D97-AF65-F5344CB8AC3E}">
        <p14:creationId xmlns:p14="http://schemas.microsoft.com/office/powerpoint/2010/main" val="209591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DaDa2 workflow</a:t>
            </a:r>
          </a:p>
        </p:txBody>
      </p:sp>
      <p:sp>
        <p:nvSpPr>
          <p:cNvPr id="3" name="TextBox 2">
            <a:extLst>
              <a:ext uri="{FF2B5EF4-FFF2-40B4-BE49-F238E27FC236}">
                <a16:creationId xmlns:a16="http://schemas.microsoft.com/office/drawing/2014/main" id="{D32241F9-A750-6D4E-AD8E-BCA093C2A946}"/>
              </a:ext>
            </a:extLst>
          </p:cNvPr>
          <p:cNvSpPr txBox="1"/>
          <p:nvPr/>
        </p:nvSpPr>
        <p:spPr>
          <a:xfrm>
            <a:off x="925830" y="1690688"/>
            <a:ext cx="380619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Examine read error</a:t>
            </a:r>
          </a:p>
          <a:p>
            <a:pPr marL="285750" indent="-285750">
              <a:buFont typeface="Arial" panose="020B0604020202020204" pitchFamily="34" charset="0"/>
              <a:buChar char="•"/>
            </a:pPr>
            <a:r>
              <a:rPr lang="en-US" dirty="0"/>
              <a:t>Model read error</a:t>
            </a:r>
          </a:p>
          <a:p>
            <a:pPr marL="742950" lvl="1" indent="-285750">
              <a:buFont typeface="Arial" panose="020B0604020202020204" pitchFamily="34" charset="0"/>
              <a:buChar char="•"/>
            </a:pPr>
            <a:r>
              <a:rPr lang="en-US" dirty="0"/>
              <a:t> </a:t>
            </a:r>
            <a:r>
              <a:rPr lang="en-CA" dirty="0" err="1"/>
              <a:t>errF</a:t>
            </a:r>
            <a:r>
              <a:rPr lang="en-CA" dirty="0"/>
              <a:t> &lt;- </a:t>
            </a:r>
            <a:r>
              <a:rPr lang="en-CA" dirty="0" err="1"/>
              <a:t>learnErrors</a:t>
            </a:r>
            <a:r>
              <a:rPr lang="en-CA" dirty="0"/>
              <a:t>(</a:t>
            </a:r>
            <a:r>
              <a:rPr lang="en-CA" dirty="0" err="1"/>
              <a:t>filtFs</a:t>
            </a:r>
            <a:r>
              <a:rPr lang="en-CA" dirty="0"/>
              <a:t>, multithread=TRUE)</a:t>
            </a:r>
          </a:p>
          <a:p>
            <a:pPr marL="285750" indent="-285750">
              <a:buFont typeface="Arial" panose="020B0604020202020204" pitchFamily="34" charset="0"/>
              <a:buChar char="•"/>
            </a:pPr>
            <a:r>
              <a:rPr lang="en-CA" dirty="0"/>
              <a:t>Apply error model</a:t>
            </a:r>
          </a:p>
          <a:p>
            <a:pPr marL="742950" lvl="1" indent="-285750">
              <a:buFont typeface="Arial" panose="020B0604020202020204" pitchFamily="34" charset="0"/>
              <a:buChar char="•"/>
            </a:pPr>
            <a:r>
              <a:rPr lang="en-CA" dirty="0">
                <a:hlinkClick r:id="rId3"/>
              </a:rPr>
              <a:t>https://www.nature.com/articles/nmeth.3869</a:t>
            </a:r>
            <a:endParaRPr lang="en-CA" dirty="0"/>
          </a:p>
          <a:p>
            <a:pPr marL="285750" indent="-285750">
              <a:buFont typeface="Arial" panose="020B0604020202020204" pitchFamily="34" charset="0"/>
              <a:buChar char="•"/>
            </a:pPr>
            <a:r>
              <a:rPr lang="en-CA" dirty="0"/>
              <a:t>Merge forward/reverse reads</a:t>
            </a:r>
          </a:p>
          <a:p>
            <a:pPr marL="285750" indent="-285750">
              <a:buFont typeface="Arial" panose="020B0604020202020204" pitchFamily="34" charset="0"/>
              <a:buChar char="•"/>
            </a:pPr>
            <a:r>
              <a:rPr lang="en-CA" dirty="0"/>
              <a:t>Construct sequence table and sanity check</a:t>
            </a:r>
          </a:p>
          <a:p>
            <a:endParaRPr lang="en-CA" dirty="0"/>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9746DE2F-5D77-0D47-8226-FF30C8546286}"/>
              </a:ext>
            </a:extLst>
          </p:cNvPr>
          <p:cNvSpPr txBox="1"/>
          <p:nvPr/>
        </p:nvSpPr>
        <p:spPr>
          <a:xfrm>
            <a:off x="8254041" y="6354375"/>
            <a:ext cx="3099759" cy="276999"/>
          </a:xfrm>
          <a:prstGeom prst="rect">
            <a:avLst/>
          </a:prstGeom>
          <a:noFill/>
        </p:spPr>
        <p:txBody>
          <a:bodyPr wrap="none" rtlCol="0">
            <a:spAutoFit/>
          </a:bodyPr>
          <a:lstStyle/>
          <a:p>
            <a:r>
              <a:rPr lang="en-US" sz="1200" dirty="0"/>
              <a:t>https://</a:t>
            </a:r>
            <a:r>
              <a:rPr lang="en-US" sz="1200" dirty="0" err="1"/>
              <a:t>benjjneb.github.io</a:t>
            </a:r>
            <a:r>
              <a:rPr lang="en-US" sz="1200" dirty="0"/>
              <a:t>/dada2/</a:t>
            </a:r>
            <a:r>
              <a:rPr lang="en-US" sz="1200" dirty="0" err="1"/>
              <a:t>tutorial.html</a:t>
            </a:r>
            <a:endParaRPr lang="en-US" sz="1200" dirty="0"/>
          </a:p>
        </p:txBody>
      </p:sp>
      <p:pic>
        <p:nvPicPr>
          <p:cNvPr id="4" name="Picture 3">
            <a:extLst>
              <a:ext uri="{FF2B5EF4-FFF2-40B4-BE49-F238E27FC236}">
                <a16:creationId xmlns:a16="http://schemas.microsoft.com/office/drawing/2014/main" id="{FBAFD43C-2082-B74A-BC6A-D7C56B385B44}"/>
              </a:ext>
            </a:extLst>
          </p:cNvPr>
          <p:cNvPicPr>
            <a:picLocks noChangeAspect="1"/>
          </p:cNvPicPr>
          <p:nvPr/>
        </p:nvPicPr>
        <p:blipFill>
          <a:blip r:embed="rId4"/>
          <a:stretch>
            <a:fillRect/>
          </a:stretch>
        </p:blipFill>
        <p:spPr>
          <a:xfrm>
            <a:off x="4711700" y="1589098"/>
            <a:ext cx="7480300" cy="1206500"/>
          </a:xfrm>
          <a:prstGeom prst="rect">
            <a:avLst/>
          </a:prstGeom>
        </p:spPr>
      </p:pic>
      <p:pic>
        <p:nvPicPr>
          <p:cNvPr id="6" name="Picture 5">
            <a:extLst>
              <a:ext uri="{FF2B5EF4-FFF2-40B4-BE49-F238E27FC236}">
                <a16:creationId xmlns:a16="http://schemas.microsoft.com/office/drawing/2014/main" id="{FF3FD71B-C4D0-F94C-B107-98BFFB2CE8D2}"/>
              </a:ext>
            </a:extLst>
          </p:cNvPr>
          <p:cNvPicPr>
            <a:picLocks noChangeAspect="1"/>
          </p:cNvPicPr>
          <p:nvPr/>
        </p:nvPicPr>
        <p:blipFill>
          <a:blip r:embed="rId5"/>
          <a:stretch>
            <a:fillRect/>
          </a:stretch>
        </p:blipFill>
        <p:spPr>
          <a:xfrm>
            <a:off x="4711700" y="2696775"/>
            <a:ext cx="4838700" cy="3657600"/>
          </a:xfrm>
          <a:prstGeom prst="rect">
            <a:avLst/>
          </a:prstGeom>
        </p:spPr>
      </p:pic>
    </p:spTree>
    <p:extLst>
      <p:ext uri="{BB962C8B-B14F-4D97-AF65-F5344CB8AC3E}">
        <p14:creationId xmlns:p14="http://schemas.microsoft.com/office/powerpoint/2010/main" val="3592466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DaDa2 workflow</a:t>
            </a:r>
          </a:p>
        </p:txBody>
      </p:sp>
      <p:sp>
        <p:nvSpPr>
          <p:cNvPr id="3" name="TextBox 2">
            <a:extLst>
              <a:ext uri="{FF2B5EF4-FFF2-40B4-BE49-F238E27FC236}">
                <a16:creationId xmlns:a16="http://schemas.microsoft.com/office/drawing/2014/main" id="{D32241F9-A750-6D4E-AD8E-BCA093C2A946}"/>
              </a:ext>
            </a:extLst>
          </p:cNvPr>
          <p:cNvSpPr txBox="1"/>
          <p:nvPr/>
        </p:nvSpPr>
        <p:spPr>
          <a:xfrm>
            <a:off x="925830" y="1690688"/>
            <a:ext cx="380619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Examine read error</a:t>
            </a:r>
          </a:p>
          <a:p>
            <a:pPr marL="285750" indent="-285750">
              <a:buFont typeface="Arial" panose="020B0604020202020204" pitchFamily="34" charset="0"/>
              <a:buChar char="•"/>
            </a:pPr>
            <a:r>
              <a:rPr lang="en-US" dirty="0"/>
              <a:t>Model read error</a:t>
            </a:r>
          </a:p>
          <a:p>
            <a:pPr marL="742950" lvl="1" indent="-285750">
              <a:buFont typeface="Arial" panose="020B0604020202020204" pitchFamily="34" charset="0"/>
              <a:buChar char="•"/>
            </a:pPr>
            <a:r>
              <a:rPr lang="en-US" dirty="0"/>
              <a:t> </a:t>
            </a:r>
            <a:r>
              <a:rPr lang="en-CA" dirty="0" err="1"/>
              <a:t>errF</a:t>
            </a:r>
            <a:r>
              <a:rPr lang="en-CA" dirty="0"/>
              <a:t> &lt;- </a:t>
            </a:r>
            <a:r>
              <a:rPr lang="en-CA" dirty="0" err="1"/>
              <a:t>learnErrors</a:t>
            </a:r>
            <a:r>
              <a:rPr lang="en-CA" dirty="0"/>
              <a:t>(</a:t>
            </a:r>
            <a:r>
              <a:rPr lang="en-CA" dirty="0" err="1"/>
              <a:t>filtFs</a:t>
            </a:r>
            <a:r>
              <a:rPr lang="en-CA" dirty="0"/>
              <a:t>, multithread=TRUE)</a:t>
            </a:r>
          </a:p>
          <a:p>
            <a:pPr marL="285750" indent="-285750">
              <a:buFont typeface="Arial" panose="020B0604020202020204" pitchFamily="34" charset="0"/>
              <a:buChar char="•"/>
            </a:pPr>
            <a:r>
              <a:rPr lang="en-CA" dirty="0"/>
              <a:t>Apply error model</a:t>
            </a:r>
          </a:p>
          <a:p>
            <a:pPr marL="742950" lvl="1" indent="-285750">
              <a:buFont typeface="Arial" panose="020B0604020202020204" pitchFamily="34" charset="0"/>
              <a:buChar char="•"/>
            </a:pPr>
            <a:r>
              <a:rPr lang="en-CA" dirty="0">
                <a:hlinkClick r:id="rId3"/>
              </a:rPr>
              <a:t>https://www.nature.com/articles/nmeth.3869</a:t>
            </a:r>
            <a:endParaRPr lang="en-CA" dirty="0"/>
          </a:p>
          <a:p>
            <a:pPr marL="285750" indent="-285750">
              <a:buFont typeface="Arial" panose="020B0604020202020204" pitchFamily="34" charset="0"/>
              <a:buChar char="•"/>
            </a:pPr>
            <a:r>
              <a:rPr lang="en-CA" dirty="0"/>
              <a:t>Merge forward/reverse reads</a:t>
            </a:r>
          </a:p>
          <a:p>
            <a:pPr marL="285750" indent="-285750">
              <a:buFont typeface="Arial" panose="020B0604020202020204" pitchFamily="34" charset="0"/>
              <a:buChar char="•"/>
            </a:pPr>
            <a:r>
              <a:rPr lang="en-CA" dirty="0"/>
              <a:t>Construct sequence table and inspect</a:t>
            </a:r>
          </a:p>
          <a:p>
            <a:pPr marL="285750" indent="-285750">
              <a:buFont typeface="Arial" panose="020B0604020202020204" pitchFamily="34" charset="0"/>
              <a:buChar char="•"/>
            </a:pPr>
            <a:r>
              <a:rPr lang="en-CA" dirty="0"/>
              <a:t>Remove chimeric sequences</a:t>
            </a:r>
          </a:p>
          <a:p>
            <a:pPr marL="742950" lvl="1" indent="-285750">
              <a:buFont typeface="Arial" panose="020B0604020202020204" pitchFamily="34" charset="0"/>
              <a:buChar char="•"/>
            </a:pPr>
            <a:r>
              <a:rPr lang="en-CA" dirty="0"/>
              <a:t>Arise during PCR and sequencing</a:t>
            </a:r>
          </a:p>
          <a:p>
            <a:pPr marL="285750" indent="-285750">
              <a:buFont typeface="Arial" panose="020B0604020202020204" pitchFamily="34" charset="0"/>
              <a:buChar char="•"/>
            </a:pPr>
            <a:r>
              <a:rPr lang="en-CA" dirty="0"/>
              <a:t>Assign taxonomy</a:t>
            </a:r>
          </a:p>
          <a:p>
            <a:endParaRPr lang="en-CA" dirty="0"/>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9746DE2F-5D77-0D47-8226-FF30C8546286}"/>
              </a:ext>
            </a:extLst>
          </p:cNvPr>
          <p:cNvSpPr txBox="1"/>
          <p:nvPr/>
        </p:nvSpPr>
        <p:spPr>
          <a:xfrm>
            <a:off x="8254041" y="6354375"/>
            <a:ext cx="3099759" cy="276999"/>
          </a:xfrm>
          <a:prstGeom prst="rect">
            <a:avLst/>
          </a:prstGeom>
          <a:noFill/>
        </p:spPr>
        <p:txBody>
          <a:bodyPr wrap="none" rtlCol="0">
            <a:spAutoFit/>
          </a:bodyPr>
          <a:lstStyle/>
          <a:p>
            <a:r>
              <a:rPr lang="en-US" sz="1200" dirty="0"/>
              <a:t>https://</a:t>
            </a:r>
            <a:r>
              <a:rPr lang="en-US" sz="1200" dirty="0" err="1"/>
              <a:t>benjjneb.github.io</a:t>
            </a:r>
            <a:r>
              <a:rPr lang="en-US" sz="1200" dirty="0"/>
              <a:t>/dada2/</a:t>
            </a:r>
            <a:r>
              <a:rPr lang="en-US" sz="1200" dirty="0" err="1"/>
              <a:t>tutorial.html</a:t>
            </a:r>
            <a:endParaRPr lang="en-US" sz="1200" dirty="0"/>
          </a:p>
        </p:txBody>
      </p:sp>
      <p:pic>
        <p:nvPicPr>
          <p:cNvPr id="5" name="Picture 4">
            <a:extLst>
              <a:ext uri="{FF2B5EF4-FFF2-40B4-BE49-F238E27FC236}">
                <a16:creationId xmlns:a16="http://schemas.microsoft.com/office/drawing/2014/main" id="{1C68EEB3-C01A-5940-991E-FE686BAAB7A0}"/>
              </a:ext>
            </a:extLst>
          </p:cNvPr>
          <p:cNvPicPr>
            <a:picLocks noChangeAspect="1"/>
          </p:cNvPicPr>
          <p:nvPr/>
        </p:nvPicPr>
        <p:blipFill>
          <a:blip r:embed="rId4"/>
          <a:stretch>
            <a:fillRect/>
          </a:stretch>
        </p:blipFill>
        <p:spPr>
          <a:xfrm>
            <a:off x="5134890" y="2102168"/>
            <a:ext cx="6238302" cy="2835592"/>
          </a:xfrm>
          <a:prstGeom prst="rect">
            <a:avLst/>
          </a:prstGeom>
        </p:spPr>
      </p:pic>
    </p:spTree>
    <p:extLst>
      <p:ext uri="{BB962C8B-B14F-4D97-AF65-F5344CB8AC3E}">
        <p14:creationId xmlns:p14="http://schemas.microsoft.com/office/powerpoint/2010/main" val="957336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We now have a data table</a:t>
            </a:r>
          </a:p>
        </p:txBody>
      </p:sp>
      <p:sp>
        <p:nvSpPr>
          <p:cNvPr id="3" name="TextBox 2">
            <a:extLst>
              <a:ext uri="{FF2B5EF4-FFF2-40B4-BE49-F238E27FC236}">
                <a16:creationId xmlns:a16="http://schemas.microsoft.com/office/drawing/2014/main" id="{D32241F9-A750-6D4E-AD8E-BCA093C2A946}"/>
              </a:ext>
            </a:extLst>
          </p:cNvPr>
          <p:cNvSpPr txBox="1"/>
          <p:nvPr/>
        </p:nvSpPr>
        <p:spPr>
          <a:xfrm>
            <a:off x="925830" y="1690688"/>
            <a:ext cx="380619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Examine read error</a:t>
            </a:r>
          </a:p>
          <a:p>
            <a:pPr marL="285750" indent="-285750">
              <a:buFont typeface="Arial" panose="020B0604020202020204" pitchFamily="34" charset="0"/>
              <a:buChar char="•"/>
            </a:pPr>
            <a:r>
              <a:rPr lang="en-US" dirty="0"/>
              <a:t>Model read error</a:t>
            </a:r>
          </a:p>
          <a:p>
            <a:pPr marL="742950" lvl="1" indent="-285750">
              <a:buFont typeface="Arial" panose="020B0604020202020204" pitchFamily="34" charset="0"/>
              <a:buChar char="•"/>
            </a:pPr>
            <a:r>
              <a:rPr lang="en-US" dirty="0"/>
              <a:t> </a:t>
            </a:r>
            <a:r>
              <a:rPr lang="en-CA" dirty="0" err="1"/>
              <a:t>errF</a:t>
            </a:r>
            <a:r>
              <a:rPr lang="en-CA" dirty="0"/>
              <a:t> &lt;- </a:t>
            </a:r>
            <a:r>
              <a:rPr lang="en-CA" dirty="0" err="1"/>
              <a:t>learnErrors</a:t>
            </a:r>
            <a:r>
              <a:rPr lang="en-CA" dirty="0"/>
              <a:t>(</a:t>
            </a:r>
            <a:r>
              <a:rPr lang="en-CA" dirty="0" err="1"/>
              <a:t>filtFs</a:t>
            </a:r>
            <a:r>
              <a:rPr lang="en-CA" dirty="0"/>
              <a:t>, multithread=TRUE)</a:t>
            </a:r>
          </a:p>
          <a:p>
            <a:pPr marL="285750" indent="-285750">
              <a:buFont typeface="Arial" panose="020B0604020202020204" pitchFamily="34" charset="0"/>
              <a:buChar char="•"/>
            </a:pPr>
            <a:r>
              <a:rPr lang="en-CA" dirty="0"/>
              <a:t>Apply error model</a:t>
            </a:r>
          </a:p>
          <a:p>
            <a:pPr marL="742950" lvl="1" indent="-285750">
              <a:buFont typeface="Arial" panose="020B0604020202020204" pitchFamily="34" charset="0"/>
              <a:buChar char="•"/>
            </a:pPr>
            <a:r>
              <a:rPr lang="en-CA" dirty="0">
                <a:hlinkClick r:id="rId3"/>
              </a:rPr>
              <a:t>https://www.nature.com/articles/nmeth.3869</a:t>
            </a:r>
            <a:endParaRPr lang="en-CA" dirty="0"/>
          </a:p>
          <a:p>
            <a:pPr marL="285750" indent="-285750">
              <a:buFont typeface="Arial" panose="020B0604020202020204" pitchFamily="34" charset="0"/>
              <a:buChar char="•"/>
            </a:pPr>
            <a:r>
              <a:rPr lang="en-CA" dirty="0"/>
              <a:t>Merge forward/reverse reads</a:t>
            </a:r>
          </a:p>
          <a:p>
            <a:pPr marL="285750" indent="-285750">
              <a:buFont typeface="Arial" panose="020B0604020202020204" pitchFamily="34" charset="0"/>
              <a:buChar char="•"/>
            </a:pPr>
            <a:r>
              <a:rPr lang="en-CA" dirty="0"/>
              <a:t>Construct sequence table and inspect</a:t>
            </a:r>
          </a:p>
          <a:p>
            <a:pPr marL="285750" indent="-285750">
              <a:buFont typeface="Arial" panose="020B0604020202020204" pitchFamily="34" charset="0"/>
              <a:buChar char="•"/>
            </a:pPr>
            <a:r>
              <a:rPr lang="en-CA" dirty="0"/>
              <a:t>Remove chimeric sequences</a:t>
            </a:r>
          </a:p>
          <a:p>
            <a:pPr marL="742950" lvl="1" indent="-285750">
              <a:buFont typeface="Arial" panose="020B0604020202020204" pitchFamily="34" charset="0"/>
              <a:buChar char="•"/>
            </a:pPr>
            <a:r>
              <a:rPr lang="en-CA" dirty="0"/>
              <a:t>Arise during PCR and sequencing</a:t>
            </a:r>
          </a:p>
          <a:p>
            <a:pPr marL="285750" indent="-285750">
              <a:buFont typeface="Arial" panose="020B0604020202020204" pitchFamily="34" charset="0"/>
              <a:buChar char="•"/>
            </a:pPr>
            <a:r>
              <a:rPr lang="en-CA" dirty="0"/>
              <a:t>Assign taxonomy</a:t>
            </a:r>
          </a:p>
          <a:p>
            <a:endParaRPr lang="en-CA" dirty="0"/>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9746DE2F-5D77-0D47-8226-FF30C8546286}"/>
              </a:ext>
            </a:extLst>
          </p:cNvPr>
          <p:cNvSpPr txBox="1"/>
          <p:nvPr/>
        </p:nvSpPr>
        <p:spPr>
          <a:xfrm>
            <a:off x="8254041" y="6354375"/>
            <a:ext cx="3099759" cy="276999"/>
          </a:xfrm>
          <a:prstGeom prst="rect">
            <a:avLst/>
          </a:prstGeom>
          <a:noFill/>
        </p:spPr>
        <p:txBody>
          <a:bodyPr wrap="none" rtlCol="0">
            <a:spAutoFit/>
          </a:bodyPr>
          <a:lstStyle/>
          <a:p>
            <a:r>
              <a:rPr lang="en-US" sz="1200" dirty="0"/>
              <a:t>https://</a:t>
            </a:r>
            <a:r>
              <a:rPr lang="en-US" sz="1200" dirty="0" err="1"/>
              <a:t>benjjneb.github.io</a:t>
            </a:r>
            <a:r>
              <a:rPr lang="en-US" sz="1200" dirty="0"/>
              <a:t>/dada2/</a:t>
            </a:r>
            <a:r>
              <a:rPr lang="en-US" sz="1200" dirty="0" err="1"/>
              <a:t>tutorial.html</a:t>
            </a:r>
            <a:endParaRPr lang="en-US" sz="1200" dirty="0"/>
          </a:p>
        </p:txBody>
      </p:sp>
    </p:spTree>
    <p:extLst>
      <p:ext uri="{BB962C8B-B14F-4D97-AF65-F5344CB8AC3E}">
        <p14:creationId xmlns:p14="http://schemas.microsoft.com/office/powerpoint/2010/main" val="867033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So now what?	</a:t>
            </a:r>
          </a:p>
        </p:txBody>
      </p:sp>
      <p:sp>
        <p:nvSpPr>
          <p:cNvPr id="3" name="TextBox 2">
            <a:extLst>
              <a:ext uri="{FF2B5EF4-FFF2-40B4-BE49-F238E27FC236}">
                <a16:creationId xmlns:a16="http://schemas.microsoft.com/office/drawing/2014/main" id="{D32241F9-A750-6D4E-AD8E-BCA093C2A946}"/>
              </a:ext>
            </a:extLst>
          </p:cNvPr>
          <p:cNvSpPr txBox="1"/>
          <p:nvPr/>
        </p:nvSpPr>
        <p:spPr>
          <a:xfrm>
            <a:off x="925830" y="1690688"/>
            <a:ext cx="4546502" cy="2308324"/>
          </a:xfrm>
          <a:prstGeom prst="rect">
            <a:avLst/>
          </a:prstGeom>
          <a:noFill/>
        </p:spPr>
        <p:txBody>
          <a:bodyPr wrap="square" rtlCol="0">
            <a:spAutoFit/>
          </a:bodyPr>
          <a:lstStyle/>
          <a:p>
            <a:pPr marL="285750" indent="-285750">
              <a:buFont typeface="Arial" panose="020B0604020202020204" pitchFamily="34" charset="0"/>
              <a:buChar char="•"/>
            </a:pPr>
            <a:r>
              <a:rPr lang="en-CA" dirty="0"/>
              <a:t>The most important thing is to conduct an exploratory data analysis to determine if there is anything to examine</a:t>
            </a:r>
          </a:p>
          <a:p>
            <a:pPr marL="285750" indent="-285750">
              <a:buFont typeface="Arial" panose="020B0604020202020204" pitchFamily="34" charset="0"/>
              <a:buChar char="•"/>
            </a:pPr>
            <a:r>
              <a:rPr lang="en-US" dirty="0"/>
              <a:t>You can save an enormous amount of time and energy by doing this rather than diving into the analysis</a:t>
            </a:r>
          </a:p>
          <a:p>
            <a:pPr marL="285750" indent="-285750">
              <a:buFont typeface="Arial" panose="020B0604020202020204" pitchFamily="34" charset="0"/>
              <a:buChar char="•"/>
            </a:pPr>
            <a:r>
              <a:rPr lang="en-US" dirty="0"/>
              <a:t>Compositional PCA biplot is the simplest and most useful tool</a:t>
            </a:r>
            <a:endParaRPr lang="en-CA" dirty="0"/>
          </a:p>
        </p:txBody>
      </p:sp>
    </p:spTree>
    <p:extLst>
      <p:ext uri="{BB962C8B-B14F-4D97-AF65-F5344CB8AC3E}">
        <p14:creationId xmlns:p14="http://schemas.microsoft.com/office/powerpoint/2010/main" val="223197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BDE8-324B-9B45-83CC-6CE56C68F3AF}"/>
              </a:ext>
            </a:extLst>
          </p:cNvPr>
          <p:cNvSpPr>
            <a:spLocks noGrp="1"/>
          </p:cNvSpPr>
          <p:nvPr>
            <p:ph type="title"/>
          </p:nvPr>
        </p:nvSpPr>
        <p:spPr/>
        <p:txBody>
          <a:bodyPr/>
          <a:lstStyle/>
          <a:p>
            <a:r>
              <a:rPr lang="en-US" dirty="0"/>
              <a:t>Shotgun sequencing</a:t>
            </a:r>
          </a:p>
        </p:txBody>
      </p:sp>
      <p:pic>
        <p:nvPicPr>
          <p:cNvPr id="8" name="Picture 7">
            <a:extLst>
              <a:ext uri="{FF2B5EF4-FFF2-40B4-BE49-F238E27FC236}">
                <a16:creationId xmlns:a16="http://schemas.microsoft.com/office/drawing/2014/main" id="{05D2218F-4631-674C-B21E-48897F809A6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97745" y="1823452"/>
            <a:ext cx="4415608" cy="4133516"/>
          </a:xfrm>
          <a:prstGeom prst="rect">
            <a:avLst/>
          </a:prstGeom>
        </p:spPr>
      </p:pic>
    </p:spTree>
    <p:extLst>
      <p:ext uri="{BB962C8B-B14F-4D97-AF65-F5344CB8AC3E}">
        <p14:creationId xmlns:p14="http://schemas.microsoft.com/office/powerpoint/2010/main" val="3663309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BDE8-324B-9B45-83CC-6CE56C68F3AF}"/>
              </a:ext>
            </a:extLst>
          </p:cNvPr>
          <p:cNvSpPr>
            <a:spLocks noGrp="1"/>
          </p:cNvSpPr>
          <p:nvPr>
            <p:ph type="title"/>
          </p:nvPr>
        </p:nvSpPr>
        <p:spPr/>
        <p:txBody>
          <a:bodyPr/>
          <a:lstStyle/>
          <a:p>
            <a:r>
              <a:rPr lang="en-US" dirty="0"/>
              <a:t>Shotgun sequencing</a:t>
            </a:r>
          </a:p>
        </p:txBody>
      </p:sp>
      <p:sp>
        <p:nvSpPr>
          <p:cNvPr id="5" name="TextBox 4">
            <a:extLst>
              <a:ext uri="{FF2B5EF4-FFF2-40B4-BE49-F238E27FC236}">
                <a16:creationId xmlns:a16="http://schemas.microsoft.com/office/drawing/2014/main" id="{B612C663-1A90-7145-9D26-3AEEB991212D}"/>
              </a:ext>
            </a:extLst>
          </p:cNvPr>
          <p:cNvSpPr txBox="1"/>
          <p:nvPr/>
        </p:nvSpPr>
        <p:spPr>
          <a:xfrm>
            <a:off x="6214403" y="6170156"/>
            <a:ext cx="6098344" cy="276999"/>
          </a:xfrm>
          <a:prstGeom prst="rect">
            <a:avLst/>
          </a:prstGeom>
          <a:noFill/>
        </p:spPr>
        <p:txBody>
          <a:bodyPr wrap="square">
            <a:spAutoFit/>
          </a:bodyPr>
          <a:lstStyle/>
          <a:p>
            <a:r>
              <a:rPr lang="en-US" sz="1200" dirty="0"/>
              <a:t>https://</a:t>
            </a:r>
            <a:r>
              <a:rPr lang="en-US" sz="1200" dirty="0" err="1"/>
              <a:t>academic.oup.com</a:t>
            </a:r>
            <a:r>
              <a:rPr lang="en-US" sz="1200" dirty="0"/>
              <a:t>/</a:t>
            </a:r>
            <a:r>
              <a:rPr lang="en-US" sz="1200" dirty="0" err="1"/>
              <a:t>nar</a:t>
            </a:r>
            <a:r>
              <a:rPr lang="en-US" sz="1200" dirty="0"/>
              <a:t>/article/48/D1/D570/5614179</a:t>
            </a:r>
          </a:p>
        </p:txBody>
      </p:sp>
      <p:pic>
        <p:nvPicPr>
          <p:cNvPr id="6" name="Picture 5">
            <a:extLst>
              <a:ext uri="{FF2B5EF4-FFF2-40B4-BE49-F238E27FC236}">
                <a16:creationId xmlns:a16="http://schemas.microsoft.com/office/drawing/2014/main" id="{4082218A-8098-E44F-9126-A2C1FEE04A6F}"/>
              </a:ext>
            </a:extLst>
          </p:cNvPr>
          <p:cNvPicPr>
            <a:picLocks noChangeAspect="1"/>
          </p:cNvPicPr>
          <p:nvPr/>
        </p:nvPicPr>
        <p:blipFill>
          <a:blip r:embed="rId2"/>
          <a:stretch>
            <a:fillRect/>
          </a:stretch>
        </p:blipFill>
        <p:spPr>
          <a:xfrm>
            <a:off x="3235960" y="1285142"/>
            <a:ext cx="8280400" cy="3162300"/>
          </a:xfrm>
          <a:prstGeom prst="rect">
            <a:avLst/>
          </a:prstGeom>
        </p:spPr>
      </p:pic>
      <p:pic>
        <p:nvPicPr>
          <p:cNvPr id="9" name="Picture 8">
            <a:extLst>
              <a:ext uri="{FF2B5EF4-FFF2-40B4-BE49-F238E27FC236}">
                <a16:creationId xmlns:a16="http://schemas.microsoft.com/office/drawing/2014/main" id="{A044DC7D-11A5-DA46-B1AE-4FA21E985E7E}"/>
              </a:ext>
            </a:extLst>
          </p:cNvPr>
          <p:cNvPicPr>
            <a:picLocks noChangeAspect="1"/>
          </p:cNvPicPr>
          <p:nvPr/>
        </p:nvPicPr>
        <p:blipFill>
          <a:blip r:embed="rId3"/>
          <a:stretch>
            <a:fillRect/>
          </a:stretch>
        </p:blipFill>
        <p:spPr>
          <a:xfrm>
            <a:off x="77763" y="4564836"/>
            <a:ext cx="8255924" cy="1605319"/>
          </a:xfrm>
          <a:prstGeom prst="rect">
            <a:avLst/>
          </a:prstGeom>
        </p:spPr>
      </p:pic>
    </p:spTree>
    <p:extLst>
      <p:ext uri="{BB962C8B-B14F-4D97-AF65-F5344CB8AC3E}">
        <p14:creationId xmlns:p14="http://schemas.microsoft.com/office/powerpoint/2010/main" val="155294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BDE8-324B-9B45-83CC-6CE56C68F3AF}"/>
              </a:ext>
            </a:extLst>
          </p:cNvPr>
          <p:cNvSpPr>
            <a:spLocks noGrp="1"/>
          </p:cNvSpPr>
          <p:nvPr>
            <p:ph type="title"/>
          </p:nvPr>
        </p:nvSpPr>
        <p:spPr/>
        <p:txBody>
          <a:bodyPr/>
          <a:lstStyle/>
          <a:p>
            <a:r>
              <a:rPr lang="en-US" dirty="0" err="1"/>
              <a:t>MGnify</a:t>
            </a:r>
            <a:r>
              <a:rPr lang="en-US" dirty="0"/>
              <a:t> at EMBL/EBI</a:t>
            </a:r>
          </a:p>
        </p:txBody>
      </p:sp>
      <p:sp>
        <p:nvSpPr>
          <p:cNvPr id="5" name="TextBox 4">
            <a:extLst>
              <a:ext uri="{FF2B5EF4-FFF2-40B4-BE49-F238E27FC236}">
                <a16:creationId xmlns:a16="http://schemas.microsoft.com/office/drawing/2014/main" id="{B612C663-1A90-7145-9D26-3AEEB991212D}"/>
              </a:ext>
            </a:extLst>
          </p:cNvPr>
          <p:cNvSpPr txBox="1"/>
          <p:nvPr/>
        </p:nvSpPr>
        <p:spPr>
          <a:xfrm>
            <a:off x="6214403" y="6170156"/>
            <a:ext cx="6098344" cy="276999"/>
          </a:xfrm>
          <a:prstGeom prst="rect">
            <a:avLst/>
          </a:prstGeom>
          <a:noFill/>
        </p:spPr>
        <p:txBody>
          <a:bodyPr wrap="square">
            <a:spAutoFit/>
          </a:bodyPr>
          <a:lstStyle/>
          <a:p>
            <a:r>
              <a:rPr lang="en-US" sz="1200" dirty="0"/>
              <a:t>https://</a:t>
            </a:r>
            <a:r>
              <a:rPr lang="en-US" sz="1200" dirty="0" err="1"/>
              <a:t>academic.oup.com</a:t>
            </a:r>
            <a:r>
              <a:rPr lang="en-US" sz="1200" dirty="0"/>
              <a:t>/</a:t>
            </a:r>
            <a:r>
              <a:rPr lang="en-US" sz="1200" dirty="0" err="1"/>
              <a:t>nar</a:t>
            </a:r>
            <a:r>
              <a:rPr lang="en-US" sz="1200" dirty="0"/>
              <a:t>/article/48/D1/D570/5614179</a:t>
            </a:r>
          </a:p>
        </p:txBody>
      </p:sp>
      <p:sp>
        <p:nvSpPr>
          <p:cNvPr id="3" name="TextBox 2">
            <a:extLst>
              <a:ext uri="{FF2B5EF4-FFF2-40B4-BE49-F238E27FC236}">
                <a16:creationId xmlns:a16="http://schemas.microsoft.com/office/drawing/2014/main" id="{24E7C96B-1E82-E848-96FF-AB2CBB37B189}"/>
              </a:ext>
            </a:extLst>
          </p:cNvPr>
          <p:cNvSpPr txBox="1"/>
          <p:nvPr/>
        </p:nvSpPr>
        <p:spPr>
          <a:xfrm>
            <a:off x="1018039" y="2274838"/>
            <a:ext cx="10155922" cy="3046988"/>
          </a:xfrm>
          <a:prstGeom prst="rect">
            <a:avLst/>
          </a:prstGeom>
          <a:noFill/>
        </p:spPr>
        <p:txBody>
          <a:bodyPr wrap="none" rtlCol="0">
            <a:spAutoFit/>
          </a:bodyPr>
          <a:lstStyle/>
          <a:p>
            <a:pPr marL="285750" indent="-285750">
              <a:buFont typeface="Arial" panose="020B0604020202020204" pitchFamily="34" charset="0"/>
              <a:buChar char="•"/>
            </a:pPr>
            <a:r>
              <a:rPr lang="en-US" sz="2400" dirty="0"/>
              <a:t>Provides a best-practices based approach to analyzing shotgun sequence data</a:t>
            </a:r>
          </a:p>
          <a:p>
            <a:pPr marL="285750" indent="-285750">
              <a:buFont typeface="Arial" panose="020B0604020202020204" pitchFamily="34" charset="0"/>
              <a:buChar char="•"/>
            </a:pPr>
            <a:r>
              <a:rPr lang="en-US" sz="2400" dirty="0"/>
              <a:t>Neutral party, does not develop tools, but benchmarks and builds workflows</a:t>
            </a:r>
          </a:p>
          <a:p>
            <a:pPr marL="742950" lvl="1" indent="-285750">
              <a:buFont typeface="Arial" panose="020B0604020202020204" pitchFamily="34" charset="0"/>
              <a:buChar char="•"/>
            </a:pPr>
            <a:r>
              <a:rPr lang="en-US" sz="2400" dirty="0"/>
              <a:t>Common workflow language and Docker</a:t>
            </a:r>
          </a:p>
          <a:p>
            <a:pPr marL="285750" indent="-285750">
              <a:buFont typeface="Arial" panose="020B0604020202020204" pitchFamily="34" charset="0"/>
              <a:buChar char="•"/>
            </a:pPr>
            <a:r>
              <a:rPr lang="en-US" sz="2400" dirty="0"/>
              <a:t>Integrated with upstream (ENA) and downstream (</a:t>
            </a:r>
            <a:r>
              <a:rPr lang="en-US" sz="2400" dirty="0" err="1"/>
              <a:t>UNIProt</a:t>
            </a:r>
            <a:r>
              <a:rPr lang="en-US" sz="2400" dirty="0"/>
              <a:t>) databases</a:t>
            </a:r>
          </a:p>
          <a:p>
            <a:pPr marL="285750" indent="-285750">
              <a:buFont typeface="Arial" panose="020B0604020202020204" pitchFamily="34" charset="0"/>
              <a:buChar char="•"/>
            </a:pPr>
            <a:r>
              <a:rPr lang="en-US" sz="2400" dirty="0"/>
              <a:t>Will run analysis pipeline on submitted data</a:t>
            </a:r>
          </a:p>
          <a:p>
            <a:pPr marL="742950" lvl="1" indent="-285750">
              <a:buFont typeface="Arial" panose="020B0604020202020204" pitchFamily="34" charset="0"/>
              <a:buChar char="•"/>
            </a:pPr>
            <a:r>
              <a:rPr lang="en-US" sz="2400" dirty="0"/>
              <a:t>Three separate pipelines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https://</a:t>
            </a:r>
            <a:r>
              <a:rPr lang="en-US" sz="2400" dirty="0" err="1"/>
              <a:t>www.ebi.ac.uk</a:t>
            </a:r>
            <a:r>
              <a:rPr lang="en-US" sz="2400" dirty="0"/>
              <a:t>/metagenomics/</a:t>
            </a:r>
          </a:p>
        </p:txBody>
      </p:sp>
    </p:spTree>
    <p:extLst>
      <p:ext uri="{BB962C8B-B14F-4D97-AF65-F5344CB8AC3E}">
        <p14:creationId xmlns:p14="http://schemas.microsoft.com/office/powerpoint/2010/main" val="1901314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BDE8-324B-9B45-83CC-6CE56C68F3AF}"/>
              </a:ext>
            </a:extLst>
          </p:cNvPr>
          <p:cNvSpPr>
            <a:spLocks noGrp="1"/>
          </p:cNvSpPr>
          <p:nvPr>
            <p:ph type="title"/>
          </p:nvPr>
        </p:nvSpPr>
        <p:spPr/>
        <p:txBody>
          <a:bodyPr/>
          <a:lstStyle/>
          <a:p>
            <a:r>
              <a:rPr lang="en-US" dirty="0" err="1"/>
              <a:t>MGnify</a:t>
            </a:r>
            <a:r>
              <a:rPr lang="en-US" dirty="0"/>
              <a:t>: 16S/ITS</a:t>
            </a:r>
          </a:p>
        </p:txBody>
      </p:sp>
      <p:sp>
        <p:nvSpPr>
          <p:cNvPr id="5" name="TextBox 4">
            <a:extLst>
              <a:ext uri="{FF2B5EF4-FFF2-40B4-BE49-F238E27FC236}">
                <a16:creationId xmlns:a16="http://schemas.microsoft.com/office/drawing/2014/main" id="{B612C663-1A90-7145-9D26-3AEEB991212D}"/>
              </a:ext>
            </a:extLst>
          </p:cNvPr>
          <p:cNvSpPr txBox="1"/>
          <p:nvPr/>
        </p:nvSpPr>
        <p:spPr>
          <a:xfrm>
            <a:off x="6214403" y="6170156"/>
            <a:ext cx="6098344" cy="276999"/>
          </a:xfrm>
          <a:prstGeom prst="rect">
            <a:avLst/>
          </a:prstGeom>
          <a:noFill/>
        </p:spPr>
        <p:txBody>
          <a:bodyPr wrap="square">
            <a:spAutoFit/>
          </a:bodyPr>
          <a:lstStyle/>
          <a:p>
            <a:r>
              <a:rPr lang="en-US" sz="1200" dirty="0"/>
              <a:t>https://</a:t>
            </a:r>
            <a:r>
              <a:rPr lang="en-US" sz="1200" dirty="0" err="1"/>
              <a:t>academic.oup.com</a:t>
            </a:r>
            <a:r>
              <a:rPr lang="en-US" sz="1200" dirty="0"/>
              <a:t>/</a:t>
            </a:r>
            <a:r>
              <a:rPr lang="en-US" sz="1200" dirty="0" err="1"/>
              <a:t>nar</a:t>
            </a:r>
            <a:r>
              <a:rPr lang="en-US" sz="1200" dirty="0"/>
              <a:t>/article/48/D1/D570/5614179</a:t>
            </a:r>
          </a:p>
        </p:txBody>
      </p:sp>
      <p:sp>
        <p:nvSpPr>
          <p:cNvPr id="3" name="TextBox 2">
            <a:extLst>
              <a:ext uri="{FF2B5EF4-FFF2-40B4-BE49-F238E27FC236}">
                <a16:creationId xmlns:a16="http://schemas.microsoft.com/office/drawing/2014/main" id="{24E7C96B-1E82-E848-96FF-AB2CBB37B189}"/>
              </a:ext>
            </a:extLst>
          </p:cNvPr>
          <p:cNvSpPr txBox="1"/>
          <p:nvPr/>
        </p:nvSpPr>
        <p:spPr>
          <a:xfrm>
            <a:off x="947700" y="2030714"/>
            <a:ext cx="5266703"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Extracts reads from shotgun data or can use submitted amplicon</a:t>
            </a:r>
          </a:p>
          <a:p>
            <a:pPr marL="285750" indent="-285750">
              <a:buFont typeface="Arial" panose="020B0604020202020204" pitchFamily="34" charset="0"/>
              <a:buChar char="•"/>
            </a:pPr>
            <a:r>
              <a:rPr lang="en-US" sz="2400" dirty="0"/>
              <a:t>Less rigorous than DaDa2 and is based on exact matching for classification</a:t>
            </a:r>
          </a:p>
          <a:p>
            <a:pPr marL="285750" indent="-285750">
              <a:buFont typeface="Arial" panose="020B0604020202020204" pitchFamily="34" charset="0"/>
              <a:buChar char="•"/>
            </a:pPr>
            <a:r>
              <a:rPr lang="en-US" sz="2400" dirty="0"/>
              <a:t>Publicly searchable database of any data submitted to SRA or ENA</a:t>
            </a:r>
          </a:p>
        </p:txBody>
      </p:sp>
      <p:pic>
        <p:nvPicPr>
          <p:cNvPr id="6" name="Picture 5">
            <a:extLst>
              <a:ext uri="{FF2B5EF4-FFF2-40B4-BE49-F238E27FC236}">
                <a16:creationId xmlns:a16="http://schemas.microsoft.com/office/drawing/2014/main" id="{41EE2185-9689-4445-95DB-4041A1026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312" y="365125"/>
            <a:ext cx="3867392" cy="5465005"/>
          </a:xfrm>
          <a:prstGeom prst="rect">
            <a:avLst/>
          </a:prstGeom>
        </p:spPr>
      </p:pic>
    </p:spTree>
    <p:extLst>
      <p:ext uri="{BB962C8B-B14F-4D97-AF65-F5344CB8AC3E}">
        <p14:creationId xmlns:p14="http://schemas.microsoft.com/office/powerpoint/2010/main" val="3096088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44E8-603C-E040-8CB7-E954B1836B46}"/>
              </a:ext>
            </a:extLst>
          </p:cNvPr>
          <p:cNvSpPr>
            <a:spLocks noGrp="1"/>
          </p:cNvSpPr>
          <p:nvPr>
            <p:ph type="title"/>
          </p:nvPr>
        </p:nvSpPr>
        <p:spPr>
          <a:xfrm>
            <a:off x="838200" y="365125"/>
            <a:ext cx="10515600" cy="450849"/>
          </a:xfrm>
        </p:spPr>
        <p:txBody>
          <a:bodyPr>
            <a:normAutofit fontScale="90000"/>
          </a:bodyPr>
          <a:lstStyle/>
          <a:p>
            <a:r>
              <a:rPr lang="en-US" dirty="0"/>
              <a:t>Levels of inquiry for </a:t>
            </a:r>
            <a:r>
              <a:rPr lang="en-US" dirty="0" err="1"/>
              <a:t>meta’omes</a:t>
            </a:r>
            <a:endParaRPr lang="en-US" dirty="0"/>
          </a:p>
        </p:txBody>
      </p:sp>
      <p:sp>
        <p:nvSpPr>
          <p:cNvPr id="4" name="Content Placeholder 3">
            <a:extLst>
              <a:ext uri="{FF2B5EF4-FFF2-40B4-BE49-F238E27FC236}">
                <a16:creationId xmlns:a16="http://schemas.microsoft.com/office/drawing/2014/main" id="{4DE70DE1-8AC8-A140-BFAA-95017FEEE45F}"/>
              </a:ext>
            </a:extLst>
          </p:cNvPr>
          <p:cNvSpPr>
            <a:spLocks noGrp="1"/>
          </p:cNvSpPr>
          <p:nvPr>
            <p:ph idx="1"/>
          </p:nvPr>
        </p:nvSpPr>
        <p:spPr>
          <a:xfrm>
            <a:off x="838200" y="815974"/>
            <a:ext cx="7076090" cy="5360989"/>
          </a:xfrm>
        </p:spPr>
        <p:txBody>
          <a:bodyPr/>
          <a:lstStyle/>
          <a:p>
            <a:endParaRPr lang="en-US" dirty="0"/>
          </a:p>
          <a:p>
            <a:r>
              <a:rPr lang="en-US" dirty="0"/>
              <a:t>Who is there?</a:t>
            </a:r>
          </a:p>
          <a:p>
            <a:pPr lvl="1"/>
            <a:r>
              <a:rPr lang="en-US" dirty="0">
                <a:solidFill>
                  <a:schemeClr val="bg1"/>
                </a:solidFill>
              </a:rPr>
              <a:t>16S rRNA gene sequencing/ITS/Shotgun</a:t>
            </a:r>
          </a:p>
          <a:p>
            <a:r>
              <a:rPr lang="en-US" dirty="0"/>
              <a:t>What is their potential?</a:t>
            </a:r>
          </a:p>
          <a:p>
            <a:pPr lvl="1"/>
            <a:r>
              <a:rPr lang="en-US" dirty="0">
                <a:solidFill>
                  <a:schemeClr val="bg1"/>
                </a:solidFill>
              </a:rPr>
              <a:t>Shotgun sequencing/assembly/annotation</a:t>
            </a:r>
          </a:p>
          <a:p>
            <a:r>
              <a:rPr lang="en-US" dirty="0"/>
              <a:t>What are they planning for?</a:t>
            </a:r>
          </a:p>
          <a:p>
            <a:pPr lvl="1"/>
            <a:r>
              <a:rPr lang="en-US" dirty="0">
                <a:solidFill>
                  <a:schemeClr val="bg1"/>
                </a:solidFill>
              </a:rPr>
              <a:t>Meta-transcriptomics</a:t>
            </a:r>
          </a:p>
          <a:p>
            <a:r>
              <a:rPr lang="en-US" dirty="0"/>
              <a:t>What are they doing now?</a:t>
            </a:r>
          </a:p>
          <a:p>
            <a:pPr lvl="1"/>
            <a:r>
              <a:rPr lang="en-US" dirty="0" err="1">
                <a:solidFill>
                  <a:schemeClr val="bg1"/>
                </a:solidFill>
              </a:rPr>
              <a:t>Metaproteomics</a:t>
            </a:r>
            <a:endParaRPr lang="en-US" dirty="0">
              <a:solidFill>
                <a:schemeClr val="bg1"/>
              </a:solidFill>
            </a:endParaRPr>
          </a:p>
          <a:p>
            <a:r>
              <a:rPr lang="en-US" dirty="0"/>
              <a:t>What have they done lately?</a:t>
            </a:r>
          </a:p>
          <a:p>
            <a:pPr lvl="1"/>
            <a:r>
              <a:rPr lang="en-US" dirty="0">
                <a:solidFill>
                  <a:schemeClr val="bg1"/>
                </a:solidFill>
              </a:rPr>
              <a:t>Metabolomics	</a:t>
            </a:r>
          </a:p>
        </p:txBody>
      </p:sp>
      <p:sp>
        <p:nvSpPr>
          <p:cNvPr id="3" name="Rectangle 2">
            <a:extLst>
              <a:ext uri="{FF2B5EF4-FFF2-40B4-BE49-F238E27FC236}">
                <a16:creationId xmlns:a16="http://schemas.microsoft.com/office/drawing/2014/main" id="{BFF193F1-AAA6-1D41-9BC5-C60F498178ED}"/>
              </a:ext>
            </a:extLst>
          </p:cNvPr>
          <p:cNvSpPr/>
          <p:nvPr/>
        </p:nvSpPr>
        <p:spPr>
          <a:xfrm>
            <a:off x="7914290" y="1260556"/>
            <a:ext cx="315311" cy="1387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25E7C1-E1CA-984E-B2E9-7704665B9E81}"/>
              </a:ext>
            </a:extLst>
          </p:cNvPr>
          <p:cNvSpPr/>
          <p:nvPr/>
        </p:nvSpPr>
        <p:spPr>
          <a:xfrm>
            <a:off x="8350470" y="2102836"/>
            <a:ext cx="315311" cy="1387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F59430-F0F7-FA4C-9F06-67D508D82817}"/>
              </a:ext>
            </a:extLst>
          </p:cNvPr>
          <p:cNvSpPr/>
          <p:nvPr/>
        </p:nvSpPr>
        <p:spPr>
          <a:xfrm>
            <a:off x="8802416" y="3102771"/>
            <a:ext cx="315311" cy="2629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977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C663-1A90-7145-9D26-3AEEB991212D}"/>
              </a:ext>
            </a:extLst>
          </p:cNvPr>
          <p:cNvSpPr txBox="1"/>
          <p:nvPr/>
        </p:nvSpPr>
        <p:spPr>
          <a:xfrm>
            <a:off x="6214403" y="6170156"/>
            <a:ext cx="6098344" cy="276999"/>
          </a:xfrm>
          <a:prstGeom prst="rect">
            <a:avLst/>
          </a:prstGeom>
          <a:noFill/>
        </p:spPr>
        <p:txBody>
          <a:bodyPr wrap="square">
            <a:spAutoFit/>
          </a:bodyPr>
          <a:lstStyle/>
          <a:p>
            <a:r>
              <a:rPr lang="en-US" sz="1200" dirty="0"/>
              <a:t>https://</a:t>
            </a:r>
            <a:r>
              <a:rPr lang="en-US" sz="1200" dirty="0" err="1"/>
              <a:t>academic.oup.com</a:t>
            </a:r>
            <a:r>
              <a:rPr lang="en-US" sz="1200" dirty="0"/>
              <a:t>/</a:t>
            </a:r>
            <a:r>
              <a:rPr lang="en-US" sz="1200" dirty="0" err="1"/>
              <a:t>nar</a:t>
            </a:r>
            <a:r>
              <a:rPr lang="en-US" sz="1200" dirty="0"/>
              <a:t>/article/48/D1/D570/5614179</a:t>
            </a:r>
          </a:p>
        </p:txBody>
      </p:sp>
      <p:sp>
        <p:nvSpPr>
          <p:cNvPr id="3" name="TextBox 2">
            <a:extLst>
              <a:ext uri="{FF2B5EF4-FFF2-40B4-BE49-F238E27FC236}">
                <a16:creationId xmlns:a16="http://schemas.microsoft.com/office/drawing/2014/main" id="{24E7C96B-1E82-E848-96FF-AB2CBB37B189}"/>
              </a:ext>
            </a:extLst>
          </p:cNvPr>
          <p:cNvSpPr txBox="1"/>
          <p:nvPr/>
        </p:nvSpPr>
        <p:spPr>
          <a:xfrm>
            <a:off x="947700" y="2030714"/>
            <a:ext cx="5266703"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Reads from shotgun </a:t>
            </a:r>
          </a:p>
          <a:p>
            <a:pPr marL="285750" indent="-285750">
              <a:buFont typeface="Arial" panose="020B0604020202020204" pitchFamily="34" charset="0"/>
              <a:buChar char="•"/>
            </a:pPr>
            <a:r>
              <a:rPr lang="en-US" sz="2400" dirty="0"/>
              <a:t>Functionalized at read level</a:t>
            </a:r>
          </a:p>
          <a:p>
            <a:pPr marL="742950" lvl="1" indent="-285750">
              <a:buFont typeface="Arial" panose="020B0604020202020204" pitchFamily="34" charset="0"/>
              <a:buChar char="•"/>
            </a:pPr>
            <a:r>
              <a:rPr lang="en-US" sz="2400" dirty="0" err="1"/>
              <a:t>FragGeneScan</a:t>
            </a:r>
            <a:endParaRPr lang="en-US" sz="2400" dirty="0"/>
          </a:p>
          <a:p>
            <a:pPr marL="742950" lvl="1" indent="-285750">
              <a:buFont typeface="Arial" panose="020B0604020202020204" pitchFamily="34" charset="0"/>
              <a:buChar char="•"/>
            </a:pPr>
            <a:r>
              <a:rPr lang="en-US" sz="2400" dirty="0" err="1"/>
              <a:t>InterProScan</a:t>
            </a:r>
            <a:r>
              <a:rPr lang="en-US" sz="2400" dirty="0"/>
              <a:t> then subset to </a:t>
            </a:r>
            <a:r>
              <a:rPr lang="en-US" sz="2400" dirty="0" err="1"/>
              <a:t>Pfam</a:t>
            </a:r>
            <a:r>
              <a:rPr lang="en-US" sz="2400" dirty="0"/>
              <a:t> and GO</a:t>
            </a:r>
          </a:p>
          <a:p>
            <a:pPr marL="742950" lvl="1" indent="-285750">
              <a:buFont typeface="Arial" panose="020B0604020202020204" pitchFamily="34" charset="0"/>
              <a:buChar char="•"/>
            </a:pPr>
            <a:r>
              <a:rPr lang="en-US" sz="2400" dirty="0"/>
              <a:t>Outputs a table of functions by read</a:t>
            </a:r>
          </a:p>
          <a:p>
            <a:pPr marL="285750" indent="-285750">
              <a:buFont typeface="Arial" panose="020B0604020202020204" pitchFamily="34" charset="0"/>
              <a:buChar char="•"/>
            </a:pPr>
            <a:r>
              <a:rPr lang="en-US" sz="2400" dirty="0"/>
              <a:t>rRNA extracted and run through rRNA pipeline</a:t>
            </a:r>
          </a:p>
          <a:p>
            <a:pPr marL="285750" indent="-285750">
              <a:buFont typeface="Arial" panose="020B0604020202020204" pitchFamily="34" charset="0"/>
              <a:buChar char="•"/>
            </a:pPr>
            <a:r>
              <a:rPr lang="en-US" sz="2400" dirty="0"/>
              <a:t>Publicly searchable database of any data submitted to SRA or ENA</a:t>
            </a:r>
          </a:p>
        </p:txBody>
      </p:sp>
      <p:pic>
        <p:nvPicPr>
          <p:cNvPr id="7" name="Picture 6">
            <a:extLst>
              <a:ext uri="{FF2B5EF4-FFF2-40B4-BE49-F238E27FC236}">
                <a16:creationId xmlns:a16="http://schemas.microsoft.com/office/drawing/2014/main" id="{1E2718DA-45FC-E048-B8D5-1FE34DAF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42535"/>
            <a:ext cx="6025288" cy="4915753"/>
          </a:xfrm>
          <a:prstGeom prst="rect">
            <a:avLst/>
          </a:prstGeom>
        </p:spPr>
      </p:pic>
      <p:sp>
        <p:nvSpPr>
          <p:cNvPr id="2" name="Title 1">
            <a:extLst>
              <a:ext uri="{FF2B5EF4-FFF2-40B4-BE49-F238E27FC236}">
                <a16:creationId xmlns:a16="http://schemas.microsoft.com/office/drawing/2014/main" id="{CAABBDE8-324B-9B45-83CC-6CE56C68F3AF}"/>
              </a:ext>
            </a:extLst>
          </p:cNvPr>
          <p:cNvSpPr>
            <a:spLocks noGrp="1"/>
          </p:cNvSpPr>
          <p:nvPr>
            <p:ph type="title"/>
          </p:nvPr>
        </p:nvSpPr>
        <p:spPr/>
        <p:txBody>
          <a:bodyPr/>
          <a:lstStyle/>
          <a:p>
            <a:r>
              <a:rPr lang="en-US" dirty="0" err="1"/>
              <a:t>MGnify</a:t>
            </a:r>
            <a:r>
              <a:rPr lang="en-US" dirty="0"/>
              <a:t>: raw read functions</a:t>
            </a:r>
          </a:p>
        </p:txBody>
      </p:sp>
    </p:spTree>
    <p:extLst>
      <p:ext uri="{BB962C8B-B14F-4D97-AF65-F5344CB8AC3E}">
        <p14:creationId xmlns:p14="http://schemas.microsoft.com/office/powerpoint/2010/main" val="331358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C663-1A90-7145-9D26-3AEEB991212D}"/>
              </a:ext>
            </a:extLst>
          </p:cNvPr>
          <p:cNvSpPr txBox="1"/>
          <p:nvPr/>
        </p:nvSpPr>
        <p:spPr>
          <a:xfrm>
            <a:off x="6214403" y="6170156"/>
            <a:ext cx="6098344" cy="276999"/>
          </a:xfrm>
          <a:prstGeom prst="rect">
            <a:avLst/>
          </a:prstGeom>
          <a:noFill/>
        </p:spPr>
        <p:txBody>
          <a:bodyPr wrap="square">
            <a:spAutoFit/>
          </a:bodyPr>
          <a:lstStyle/>
          <a:p>
            <a:r>
              <a:rPr lang="en-US" sz="1200" dirty="0"/>
              <a:t>https://</a:t>
            </a:r>
            <a:r>
              <a:rPr lang="en-US" sz="1200" dirty="0" err="1"/>
              <a:t>academic.oup.com</a:t>
            </a:r>
            <a:r>
              <a:rPr lang="en-US" sz="1200" dirty="0"/>
              <a:t>/</a:t>
            </a:r>
            <a:r>
              <a:rPr lang="en-US" sz="1200" dirty="0" err="1"/>
              <a:t>nar</a:t>
            </a:r>
            <a:r>
              <a:rPr lang="en-US" sz="1200" dirty="0"/>
              <a:t>/article/48/D1/D570/5614179</a:t>
            </a:r>
          </a:p>
        </p:txBody>
      </p:sp>
      <p:sp>
        <p:nvSpPr>
          <p:cNvPr id="3" name="TextBox 2">
            <a:extLst>
              <a:ext uri="{FF2B5EF4-FFF2-40B4-BE49-F238E27FC236}">
                <a16:creationId xmlns:a16="http://schemas.microsoft.com/office/drawing/2014/main" id="{24E7C96B-1E82-E848-96FF-AB2CBB37B189}"/>
              </a:ext>
            </a:extLst>
          </p:cNvPr>
          <p:cNvSpPr txBox="1"/>
          <p:nvPr/>
        </p:nvSpPr>
        <p:spPr>
          <a:xfrm>
            <a:off x="947700" y="2030714"/>
            <a:ext cx="5266703"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Contigs assembled from shotgun </a:t>
            </a:r>
          </a:p>
          <a:p>
            <a:pPr marL="742950" lvl="1" indent="-285750">
              <a:buFont typeface="Arial" panose="020B0604020202020204" pitchFamily="34" charset="0"/>
              <a:buChar char="•"/>
            </a:pPr>
            <a:r>
              <a:rPr lang="en-US" sz="2400" dirty="0"/>
              <a:t>Outside of </a:t>
            </a:r>
            <a:r>
              <a:rPr lang="en-US" sz="2400" dirty="0" err="1"/>
              <a:t>MGnify</a:t>
            </a:r>
            <a:endParaRPr lang="en-US" sz="2400" dirty="0"/>
          </a:p>
          <a:p>
            <a:pPr marL="285750" indent="-285750">
              <a:buFont typeface="Arial" panose="020B0604020202020204" pitchFamily="34" charset="0"/>
              <a:buChar char="•"/>
            </a:pPr>
            <a:r>
              <a:rPr lang="en-US" sz="2400" dirty="0"/>
              <a:t>Functionalized at ORF level</a:t>
            </a:r>
          </a:p>
          <a:p>
            <a:pPr marL="742950" lvl="1" indent="-285750">
              <a:buFont typeface="Arial" panose="020B0604020202020204" pitchFamily="34" charset="0"/>
              <a:buChar char="•"/>
            </a:pPr>
            <a:r>
              <a:rPr lang="en-US" sz="2400" dirty="0" err="1"/>
              <a:t>Orfs</a:t>
            </a:r>
            <a:r>
              <a:rPr lang="en-US" sz="2400" dirty="0"/>
              <a:t> identified by Prodigal</a:t>
            </a:r>
          </a:p>
          <a:p>
            <a:pPr marL="742950" lvl="1" indent="-285750">
              <a:buFont typeface="Arial" panose="020B0604020202020204" pitchFamily="34" charset="0"/>
              <a:buChar char="•"/>
            </a:pPr>
            <a:r>
              <a:rPr lang="en-US" sz="2400" dirty="0" err="1"/>
              <a:t>InterProScan</a:t>
            </a:r>
            <a:r>
              <a:rPr lang="en-US" sz="2400" dirty="0"/>
              <a:t> then subset to </a:t>
            </a:r>
            <a:r>
              <a:rPr lang="en-US" sz="2400" dirty="0" err="1"/>
              <a:t>Pfam</a:t>
            </a:r>
            <a:r>
              <a:rPr lang="en-US" sz="2400" dirty="0"/>
              <a:t> and GO</a:t>
            </a:r>
          </a:p>
          <a:p>
            <a:pPr marL="742950" lvl="1" indent="-285750">
              <a:buFont typeface="Arial" panose="020B0604020202020204" pitchFamily="34" charset="0"/>
              <a:buChar char="•"/>
            </a:pPr>
            <a:r>
              <a:rPr lang="en-US" sz="2400" dirty="0"/>
              <a:t>Can use COGs and </a:t>
            </a:r>
            <a:r>
              <a:rPr lang="en-US" sz="2400" dirty="0" err="1"/>
              <a:t>eggNOG</a:t>
            </a:r>
            <a:endParaRPr lang="en-US" sz="2400" dirty="0"/>
          </a:p>
          <a:p>
            <a:pPr marL="742950" lvl="1" indent="-285750">
              <a:buFont typeface="Arial" panose="020B0604020202020204" pitchFamily="34" charset="0"/>
              <a:buChar char="•"/>
            </a:pPr>
            <a:r>
              <a:rPr lang="en-US" sz="2400" dirty="0"/>
              <a:t>Outputs a table of functions</a:t>
            </a:r>
          </a:p>
          <a:p>
            <a:pPr marL="285750" indent="-285750">
              <a:buFont typeface="Arial" panose="020B0604020202020204" pitchFamily="34" charset="0"/>
              <a:buChar char="•"/>
            </a:pPr>
            <a:r>
              <a:rPr lang="en-US" sz="2400" dirty="0"/>
              <a:t>Extends to systems and pathway analysis and GFF generation</a:t>
            </a:r>
          </a:p>
          <a:p>
            <a:pPr marL="285750" indent="-285750">
              <a:buFont typeface="Arial" panose="020B0604020202020204" pitchFamily="34" charset="0"/>
              <a:buChar char="•"/>
            </a:pPr>
            <a:r>
              <a:rPr lang="en-US" sz="2400" dirty="0"/>
              <a:t>Publicly searchable database of any data submitted to SRA or ENA</a:t>
            </a:r>
          </a:p>
        </p:txBody>
      </p:sp>
      <p:pic>
        <p:nvPicPr>
          <p:cNvPr id="6" name="Picture 5">
            <a:extLst>
              <a:ext uri="{FF2B5EF4-FFF2-40B4-BE49-F238E27FC236}">
                <a16:creationId xmlns:a16="http://schemas.microsoft.com/office/drawing/2014/main" id="{0AB3C679-C268-874A-91A8-833DC67FE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041635"/>
            <a:ext cx="6286081" cy="5128522"/>
          </a:xfrm>
          <a:prstGeom prst="rect">
            <a:avLst/>
          </a:prstGeom>
        </p:spPr>
      </p:pic>
      <p:sp>
        <p:nvSpPr>
          <p:cNvPr id="2" name="Title 1">
            <a:extLst>
              <a:ext uri="{FF2B5EF4-FFF2-40B4-BE49-F238E27FC236}">
                <a16:creationId xmlns:a16="http://schemas.microsoft.com/office/drawing/2014/main" id="{CAABBDE8-324B-9B45-83CC-6CE56C68F3AF}"/>
              </a:ext>
            </a:extLst>
          </p:cNvPr>
          <p:cNvSpPr>
            <a:spLocks noGrp="1"/>
          </p:cNvSpPr>
          <p:nvPr>
            <p:ph type="title"/>
          </p:nvPr>
        </p:nvSpPr>
        <p:spPr/>
        <p:txBody>
          <a:bodyPr/>
          <a:lstStyle/>
          <a:p>
            <a:r>
              <a:rPr lang="en-US" dirty="0" err="1"/>
              <a:t>MGnify</a:t>
            </a:r>
            <a:r>
              <a:rPr lang="en-US" dirty="0"/>
              <a:t>: contigs functions</a:t>
            </a:r>
          </a:p>
        </p:txBody>
      </p:sp>
    </p:spTree>
    <p:extLst>
      <p:ext uri="{BB962C8B-B14F-4D97-AF65-F5344CB8AC3E}">
        <p14:creationId xmlns:p14="http://schemas.microsoft.com/office/powerpoint/2010/main" val="642636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4EFD-1931-CE45-BE6C-009913AD9C7A}"/>
              </a:ext>
            </a:extLst>
          </p:cNvPr>
          <p:cNvSpPr>
            <a:spLocks noGrp="1"/>
          </p:cNvSpPr>
          <p:nvPr>
            <p:ph type="title"/>
          </p:nvPr>
        </p:nvSpPr>
        <p:spPr/>
        <p:txBody>
          <a:bodyPr/>
          <a:lstStyle/>
          <a:p>
            <a:r>
              <a:rPr lang="en-US" dirty="0"/>
              <a:t>Analyzing functionalized meta-seq ‘</a:t>
            </a:r>
            <a:r>
              <a:rPr lang="en-US" dirty="0" err="1"/>
              <a:t>omes</a:t>
            </a:r>
            <a:endParaRPr lang="en-US" dirty="0"/>
          </a:p>
        </p:txBody>
      </p:sp>
      <p:sp>
        <p:nvSpPr>
          <p:cNvPr id="5" name="Rectangle 4">
            <a:extLst>
              <a:ext uri="{FF2B5EF4-FFF2-40B4-BE49-F238E27FC236}">
                <a16:creationId xmlns:a16="http://schemas.microsoft.com/office/drawing/2014/main" id="{CA59D6A2-8AF7-6E40-8672-F5FDFE589358}"/>
              </a:ext>
            </a:extLst>
          </p:cNvPr>
          <p:cNvSpPr/>
          <p:nvPr/>
        </p:nvSpPr>
        <p:spPr>
          <a:xfrm>
            <a:off x="6096000" y="5522853"/>
            <a:ext cx="4288589" cy="707886"/>
          </a:xfrm>
          <a:prstGeom prst="rect">
            <a:avLst/>
          </a:prstGeom>
        </p:spPr>
        <p:txBody>
          <a:bodyPr wrap="square">
            <a:spAutoFit/>
          </a:bodyPr>
          <a:lstStyle/>
          <a:p>
            <a:r>
              <a:rPr lang="en-US" sz="1000" b="1" dirty="0" err="1"/>
              <a:t>Macklaim</a:t>
            </a:r>
            <a:r>
              <a:rPr lang="en-US" sz="1000" b="1" dirty="0"/>
              <a:t> &amp; </a:t>
            </a:r>
            <a:r>
              <a:rPr lang="en-US" sz="1000" b="1" dirty="0" err="1"/>
              <a:t>Gloor</a:t>
            </a:r>
            <a:r>
              <a:rPr lang="en-US" sz="1000" b="1" dirty="0"/>
              <a:t> 2018</a:t>
            </a:r>
            <a:r>
              <a:rPr lang="en-US" sz="1000" dirty="0"/>
              <a:t>. From RNA-seq to Biological Inference: Using Compositional Data Analysis in Meta-Transcriptomics. </a:t>
            </a:r>
            <a:r>
              <a:rPr lang="en-US" sz="1000" b="1" dirty="0"/>
              <a:t>Meth. Mol. Bio.</a:t>
            </a:r>
          </a:p>
          <a:p>
            <a:r>
              <a:rPr lang="en-US" sz="1000" b="1" dirty="0" err="1"/>
              <a:t>Gloor</a:t>
            </a:r>
            <a:r>
              <a:rPr lang="en-US" sz="1000" b="1" dirty="0"/>
              <a:t>, </a:t>
            </a:r>
            <a:r>
              <a:rPr lang="en-US" sz="1000" b="1" dirty="0" err="1"/>
              <a:t>Macklaim</a:t>
            </a:r>
            <a:r>
              <a:rPr lang="en-US" sz="1000" b="1" dirty="0"/>
              <a:t>, Fernandes, 2016. </a:t>
            </a:r>
            <a:r>
              <a:rPr lang="en-US" sz="1000" dirty="0"/>
              <a:t>Displaying Variation in Large Datasets: Plotting a Visual Summary of Effect Sizes. </a:t>
            </a:r>
            <a:r>
              <a:rPr lang="en-US" sz="1000" b="1" dirty="0"/>
              <a:t>J. of Comp. and Graph. Statistics</a:t>
            </a:r>
          </a:p>
        </p:txBody>
      </p:sp>
      <p:sp>
        <p:nvSpPr>
          <p:cNvPr id="6" name="TextBox 5">
            <a:extLst>
              <a:ext uri="{FF2B5EF4-FFF2-40B4-BE49-F238E27FC236}">
                <a16:creationId xmlns:a16="http://schemas.microsoft.com/office/drawing/2014/main" id="{EA7E1B2F-ED9D-DC4E-B29B-9E8F06F9F9CF}"/>
              </a:ext>
            </a:extLst>
          </p:cNvPr>
          <p:cNvSpPr txBox="1"/>
          <p:nvPr/>
        </p:nvSpPr>
        <p:spPr>
          <a:xfrm>
            <a:off x="5796548" y="2439373"/>
            <a:ext cx="5433410" cy="1200329"/>
          </a:xfrm>
          <a:prstGeom prst="rect">
            <a:avLst/>
          </a:prstGeom>
          <a:noFill/>
        </p:spPr>
        <p:txBody>
          <a:bodyPr wrap="none" rtlCol="0">
            <a:spAutoFit/>
          </a:bodyPr>
          <a:lstStyle/>
          <a:p>
            <a:r>
              <a:rPr lang="en-US" sz="2400" b="1" dirty="0">
                <a:solidFill>
                  <a:srgbClr val="C00000"/>
                </a:solidFill>
              </a:rPr>
              <a:t>A sequence is a sequence is a sequence</a:t>
            </a:r>
          </a:p>
          <a:p>
            <a:endParaRPr lang="en-US" sz="2400" b="1" dirty="0">
              <a:solidFill>
                <a:srgbClr val="C00000"/>
              </a:solidFill>
            </a:endParaRPr>
          </a:p>
          <a:p>
            <a:r>
              <a:rPr lang="en-US" sz="2400" b="1" dirty="0">
                <a:solidFill>
                  <a:srgbClr val="C00000"/>
                </a:solidFill>
              </a:rPr>
              <a:t>A data table is a data table is a data table</a:t>
            </a:r>
          </a:p>
        </p:txBody>
      </p:sp>
      <p:pic>
        <p:nvPicPr>
          <p:cNvPr id="9" name="Picture 8">
            <a:extLst>
              <a:ext uri="{FF2B5EF4-FFF2-40B4-BE49-F238E27FC236}">
                <a16:creationId xmlns:a16="http://schemas.microsoft.com/office/drawing/2014/main" id="{B1F30CE8-C823-9443-B0C9-C995F7A014F7}"/>
              </a:ext>
            </a:extLst>
          </p:cNvPr>
          <p:cNvPicPr>
            <a:picLocks noChangeAspect="1"/>
          </p:cNvPicPr>
          <p:nvPr/>
        </p:nvPicPr>
        <p:blipFill>
          <a:blip r:embed="rId2"/>
          <a:stretch>
            <a:fillRect/>
          </a:stretch>
        </p:blipFill>
        <p:spPr>
          <a:xfrm>
            <a:off x="378980" y="1426410"/>
            <a:ext cx="4909266" cy="4894932"/>
          </a:xfrm>
          <a:prstGeom prst="rect">
            <a:avLst/>
          </a:prstGeom>
        </p:spPr>
      </p:pic>
    </p:spTree>
    <p:extLst>
      <p:ext uri="{BB962C8B-B14F-4D97-AF65-F5344CB8AC3E}">
        <p14:creationId xmlns:p14="http://schemas.microsoft.com/office/powerpoint/2010/main" val="2479148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C42F9E-8898-1F42-84EF-3BD10E2D7F92}"/>
              </a:ext>
            </a:extLst>
          </p:cNvPr>
          <p:cNvPicPr>
            <a:picLocks noChangeAspect="1"/>
          </p:cNvPicPr>
          <p:nvPr/>
        </p:nvPicPr>
        <p:blipFill>
          <a:blip r:embed="rId2"/>
          <a:stretch>
            <a:fillRect/>
          </a:stretch>
        </p:blipFill>
        <p:spPr>
          <a:xfrm>
            <a:off x="5315931" y="0"/>
            <a:ext cx="5150431" cy="3554678"/>
          </a:xfrm>
          <a:prstGeom prst="rect">
            <a:avLst/>
          </a:prstGeom>
        </p:spPr>
      </p:pic>
      <p:pic>
        <p:nvPicPr>
          <p:cNvPr id="7" name="Picture 6">
            <a:extLst>
              <a:ext uri="{FF2B5EF4-FFF2-40B4-BE49-F238E27FC236}">
                <a16:creationId xmlns:a16="http://schemas.microsoft.com/office/drawing/2014/main" id="{DA0B7D03-5BC2-3248-B927-946FD4131E83}"/>
              </a:ext>
            </a:extLst>
          </p:cNvPr>
          <p:cNvPicPr>
            <a:picLocks noChangeAspect="1"/>
          </p:cNvPicPr>
          <p:nvPr/>
        </p:nvPicPr>
        <p:blipFill>
          <a:blip r:embed="rId3"/>
          <a:stretch>
            <a:fillRect/>
          </a:stretch>
        </p:blipFill>
        <p:spPr>
          <a:xfrm>
            <a:off x="10389460" y="719794"/>
            <a:ext cx="1502403" cy="2284096"/>
          </a:xfrm>
          <a:prstGeom prst="rect">
            <a:avLst/>
          </a:prstGeom>
        </p:spPr>
      </p:pic>
      <p:pic>
        <p:nvPicPr>
          <p:cNvPr id="10" name="Picture 9">
            <a:extLst>
              <a:ext uri="{FF2B5EF4-FFF2-40B4-BE49-F238E27FC236}">
                <a16:creationId xmlns:a16="http://schemas.microsoft.com/office/drawing/2014/main" id="{156116BE-0996-8844-B4DA-0651F6D06852}"/>
              </a:ext>
            </a:extLst>
          </p:cNvPr>
          <p:cNvPicPr>
            <a:picLocks noChangeAspect="1"/>
          </p:cNvPicPr>
          <p:nvPr/>
        </p:nvPicPr>
        <p:blipFill>
          <a:blip r:embed="rId4"/>
          <a:stretch>
            <a:fillRect/>
          </a:stretch>
        </p:blipFill>
        <p:spPr>
          <a:xfrm>
            <a:off x="8480197" y="3003890"/>
            <a:ext cx="3443077" cy="3488985"/>
          </a:xfrm>
          <a:prstGeom prst="rect">
            <a:avLst/>
          </a:prstGeom>
        </p:spPr>
      </p:pic>
      <p:pic>
        <p:nvPicPr>
          <p:cNvPr id="8" name="Picture 7">
            <a:extLst>
              <a:ext uri="{FF2B5EF4-FFF2-40B4-BE49-F238E27FC236}">
                <a16:creationId xmlns:a16="http://schemas.microsoft.com/office/drawing/2014/main" id="{4657330A-3831-2E47-9FAD-8063481FD297}"/>
              </a:ext>
            </a:extLst>
          </p:cNvPr>
          <p:cNvPicPr>
            <a:picLocks noChangeAspect="1"/>
          </p:cNvPicPr>
          <p:nvPr/>
        </p:nvPicPr>
        <p:blipFill>
          <a:blip r:embed="rId5"/>
          <a:stretch>
            <a:fillRect/>
          </a:stretch>
        </p:blipFill>
        <p:spPr>
          <a:xfrm>
            <a:off x="4672115" y="3397983"/>
            <a:ext cx="3808082" cy="3094892"/>
          </a:xfrm>
          <a:prstGeom prst="rect">
            <a:avLst/>
          </a:prstGeom>
        </p:spPr>
      </p:pic>
      <p:sp>
        <p:nvSpPr>
          <p:cNvPr id="2" name="Title 1">
            <a:extLst>
              <a:ext uri="{FF2B5EF4-FFF2-40B4-BE49-F238E27FC236}">
                <a16:creationId xmlns:a16="http://schemas.microsoft.com/office/drawing/2014/main" id="{BC922771-69A7-BC41-BFBA-1D3660406A2F}"/>
              </a:ext>
            </a:extLst>
          </p:cNvPr>
          <p:cNvSpPr>
            <a:spLocks noGrp="1"/>
          </p:cNvSpPr>
          <p:nvPr>
            <p:ph type="title"/>
          </p:nvPr>
        </p:nvSpPr>
        <p:spPr/>
        <p:txBody>
          <a:bodyPr/>
          <a:lstStyle/>
          <a:p>
            <a:r>
              <a:rPr lang="en-US" dirty="0"/>
              <a:t>Interlude!</a:t>
            </a:r>
          </a:p>
        </p:txBody>
      </p:sp>
      <p:pic>
        <p:nvPicPr>
          <p:cNvPr id="4" name="Content Placeholder 3">
            <a:extLst>
              <a:ext uri="{FF2B5EF4-FFF2-40B4-BE49-F238E27FC236}">
                <a16:creationId xmlns:a16="http://schemas.microsoft.com/office/drawing/2014/main" id="{D1633AAA-18DD-4446-89F2-8045FC228E54}"/>
              </a:ext>
            </a:extLst>
          </p:cNvPr>
          <p:cNvPicPr>
            <a:picLocks noGrp="1" noChangeAspect="1"/>
          </p:cNvPicPr>
          <p:nvPr>
            <p:ph idx="1"/>
          </p:nvPr>
        </p:nvPicPr>
        <p:blipFill>
          <a:blip r:embed="rId6"/>
          <a:stretch>
            <a:fillRect/>
          </a:stretch>
        </p:blipFill>
        <p:spPr>
          <a:xfrm>
            <a:off x="982800" y="1704437"/>
            <a:ext cx="4633046" cy="2408750"/>
          </a:xfrm>
          <a:prstGeom prst="rect">
            <a:avLst/>
          </a:prstGeom>
        </p:spPr>
      </p:pic>
      <p:pic>
        <p:nvPicPr>
          <p:cNvPr id="11" name="Picture 10">
            <a:extLst>
              <a:ext uri="{FF2B5EF4-FFF2-40B4-BE49-F238E27FC236}">
                <a16:creationId xmlns:a16="http://schemas.microsoft.com/office/drawing/2014/main" id="{9E99B5BC-8BCD-3346-BEB4-6F0BFAECFFE2}"/>
              </a:ext>
            </a:extLst>
          </p:cNvPr>
          <p:cNvPicPr>
            <a:picLocks noChangeAspect="1"/>
          </p:cNvPicPr>
          <p:nvPr/>
        </p:nvPicPr>
        <p:blipFill>
          <a:blip r:embed="rId7"/>
          <a:stretch>
            <a:fillRect/>
          </a:stretch>
        </p:blipFill>
        <p:spPr>
          <a:xfrm>
            <a:off x="311224" y="4126937"/>
            <a:ext cx="4360891" cy="1472326"/>
          </a:xfrm>
          <a:prstGeom prst="rect">
            <a:avLst/>
          </a:prstGeom>
        </p:spPr>
      </p:pic>
    </p:spTree>
    <p:extLst>
      <p:ext uri="{BB962C8B-B14F-4D97-AF65-F5344CB8AC3E}">
        <p14:creationId xmlns:p14="http://schemas.microsoft.com/office/powerpoint/2010/main" val="53437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Compositional data and sequencing</a:t>
            </a:r>
          </a:p>
        </p:txBody>
      </p:sp>
      <p:sp>
        <p:nvSpPr>
          <p:cNvPr id="3" name="TextBox 2">
            <a:extLst>
              <a:ext uri="{FF2B5EF4-FFF2-40B4-BE49-F238E27FC236}">
                <a16:creationId xmlns:a16="http://schemas.microsoft.com/office/drawing/2014/main" id="{D32241F9-A750-6D4E-AD8E-BCA093C2A946}"/>
              </a:ext>
            </a:extLst>
          </p:cNvPr>
          <p:cNvSpPr txBox="1"/>
          <p:nvPr/>
        </p:nvSpPr>
        <p:spPr>
          <a:xfrm>
            <a:off x="939898" y="1428018"/>
            <a:ext cx="4546502" cy="5078313"/>
          </a:xfrm>
          <a:prstGeom prst="rect">
            <a:avLst/>
          </a:prstGeom>
          <a:noFill/>
        </p:spPr>
        <p:txBody>
          <a:bodyPr wrap="square" rtlCol="0">
            <a:spAutoFit/>
          </a:bodyPr>
          <a:lstStyle/>
          <a:p>
            <a:pPr marL="285750" indent="-285750">
              <a:buFont typeface="Arial" panose="020B0604020202020204" pitchFamily="34" charset="0"/>
              <a:buChar char="•"/>
            </a:pPr>
            <a:r>
              <a:rPr lang="en-CA" dirty="0"/>
              <a:t>Data are not counts as you imagine</a:t>
            </a:r>
          </a:p>
          <a:p>
            <a:pPr marL="285750" indent="-285750">
              <a:buFont typeface="Arial" panose="020B0604020202020204" pitchFamily="34" charset="0"/>
              <a:buChar char="•"/>
            </a:pPr>
            <a:r>
              <a:rPr lang="en-CA" dirty="0"/>
              <a:t>The machine has a capacity</a:t>
            </a:r>
          </a:p>
          <a:p>
            <a:pPr marL="742950" lvl="1" indent="-285750">
              <a:buFont typeface="Arial" panose="020B0604020202020204" pitchFamily="34" charset="0"/>
              <a:buChar char="•"/>
            </a:pPr>
            <a:r>
              <a:rPr lang="en-CA" dirty="0"/>
              <a:t>We are observing ~ integer representation of the probability of pulling that read from the library scaled by the number of reads or the ‘library size’</a:t>
            </a:r>
          </a:p>
          <a:p>
            <a:pPr marL="285750" indent="-285750">
              <a:buFont typeface="Arial" panose="020B0604020202020204" pitchFamily="34" charset="0"/>
              <a:buChar char="•"/>
            </a:pPr>
            <a:r>
              <a:rPr lang="en-CA" dirty="0"/>
              <a:t> so must ‘normalize’ the data somehow</a:t>
            </a:r>
          </a:p>
          <a:p>
            <a:pPr marL="742950" lvl="1" indent="-285750">
              <a:buFont typeface="Arial" panose="020B0604020202020204" pitchFamily="34" charset="0"/>
              <a:buChar char="•"/>
            </a:pPr>
            <a:r>
              <a:rPr lang="en-CA" dirty="0"/>
              <a:t>Centre – assumes most do not change</a:t>
            </a:r>
          </a:p>
          <a:p>
            <a:pPr marL="742950" lvl="1" indent="-285750">
              <a:buFont typeface="Arial" panose="020B0604020202020204" pitchFamily="34" charset="0"/>
              <a:buChar char="•"/>
            </a:pPr>
            <a:r>
              <a:rPr lang="en-CA" dirty="0"/>
              <a:t>Reference – assumes reference is unchanged</a:t>
            </a:r>
          </a:p>
          <a:p>
            <a:pPr marL="285750" indent="-285750">
              <a:buFont typeface="Arial" panose="020B0604020202020204" pitchFamily="34" charset="0"/>
              <a:buChar char="•"/>
            </a:pPr>
            <a:r>
              <a:rPr lang="en-CA" dirty="0"/>
              <a:t>Normalize to a centre </a:t>
            </a:r>
          </a:p>
          <a:p>
            <a:pPr marL="742950" lvl="1" indent="-285750">
              <a:buFont typeface="Arial" panose="020B0604020202020204" pitchFamily="34" charset="0"/>
              <a:buChar char="•"/>
            </a:pPr>
            <a:r>
              <a:rPr lang="en-CA" dirty="0"/>
              <a:t>TMM (</a:t>
            </a:r>
            <a:r>
              <a:rPr lang="en-CA" dirty="0" err="1"/>
              <a:t>edgeR</a:t>
            </a:r>
            <a:r>
              <a:rPr lang="en-CA" dirty="0"/>
              <a:t>)</a:t>
            </a:r>
          </a:p>
          <a:p>
            <a:pPr marL="742950" lvl="1" indent="-285750">
              <a:buFont typeface="Arial" panose="020B0604020202020204" pitchFamily="34" charset="0"/>
              <a:buChar char="•"/>
            </a:pPr>
            <a:r>
              <a:rPr lang="en-CA" dirty="0"/>
              <a:t>RLE (DESeq2)</a:t>
            </a:r>
          </a:p>
          <a:p>
            <a:pPr marL="742950" lvl="1" indent="-285750">
              <a:buFont typeface="Arial" panose="020B0604020202020204" pitchFamily="34" charset="0"/>
              <a:buChar char="•"/>
            </a:pPr>
            <a:r>
              <a:rPr lang="en-CA" dirty="0"/>
              <a:t>CLR (ALDEx2)</a:t>
            </a:r>
          </a:p>
          <a:p>
            <a:pPr marL="285750" indent="-285750">
              <a:buFont typeface="Arial" panose="020B0604020202020204" pitchFamily="34" charset="0"/>
              <a:buChar char="•"/>
            </a:pPr>
            <a:r>
              <a:rPr lang="en-CA" dirty="0"/>
              <a:t>Normalize to reference</a:t>
            </a:r>
          </a:p>
          <a:p>
            <a:pPr marL="742950" lvl="1" indent="-285750">
              <a:buFont typeface="Arial" panose="020B0604020202020204" pitchFamily="34" charset="0"/>
              <a:buChar char="•"/>
            </a:pPr>
            <a:r>
              <a:rPr lang="en-CA" dirty="0"/>
              <a:t>Spike-in</a:t>
            </a:r>
          </a:p>
          <a:p>
            <a:pPr marL="742950" lvl="1" indent="-285750">
              <a:buFont typeface="Arial" panose="020B0604020202020204" pitchFamily="34" charset="0"/>
              <a:buChar char="•"/>
            </a:pPr>
            <a:r>
              <a:rPr lang="en-CA" dirty="0"/>
              <a:t>housekeeping</a:t>
            </a:r>
          </a:p>
        </p:txBody>
      </p:sp>
      <p:pic>
        <p:nvPicPr>
          <p:cNvPr id="4" name="Content Placeholder 6" descr="simple_figure.pdf">
            <a:extLst>
              <a:ext uri="{FF2B5EF4-FFF2-40B4-BE49-F238E27FC236}">
                <a16:creationId xmlns:a16="http://schemas.microsoft.com/office/drawing/2014/main" id="{D0631081-0939-A744-97D7-BDCEC235C16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4" r="-287"/>
          <a:stretch/>
        </p:blipFill>
        <p:spPr>
          <a:xfrm>
            <a:off x="6096000" y="1602764"/>
            <a:ext cx="5345430" cy="4640897"/>
          </a:xfrm>
        </p:spPr>
      </p:pic>
    </p:spTree>
    <p:extLst>
      <p:ext uri="{BB962C8B-B14F-4D97-AF65-F5344CB8AC3E}">
        <p14:creationId xmlns:p14="http://schemas.microsoft.com/office/powerpoint/2010/main" val="3683701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a:latin typeface="Calibri" charset="0"/>
              </a:rPr>
              <a:t>Data as counts</a:t>
            </a:r>
          </a:p>
        </p:txBody>
      </p:sp>
      <p:sp>
        <p:nvSpPr>
          <p:cNvPr id="30723" name="Content Placeholder 2"/>
          <p:cNvSpPr>
            <a:spLocks noGrp="1"/>
          </p:cNvSpPr>
          <p:nvPr>
            <p:ph idx="1"/>
          </p:nvPr>
        </p:nvSpPr>
        <p:spPr>
          <a:xfrm>
            <a:off x="3716488" y="4100647"/>
            <a:ext cx="4292214" cy="1398558"/>
          </a:xfrm>
        </p:spPr>
        <p:txBody>
          <a:bodyPr>
            <a:normAutofit fontScale="77500" lnSpcReduction="20000"/>
          </a:bodyPr>
          <a:lstStyle/>
          <a:p>
            <a:pPr marL="0" indent="0">
              <a:buNone/>
              <a:defRPr/>
            </a:pPr>
            <a:r>
              <a:rPr lang="en-US" b="1" u="sng" dirty="0">
                <a:latin typeface="Calibri" charset="0"/>
              </a:rPr>
              <a:t>Example 100 random sample sets</a:t>
            </a:r>
          </a:p>
          <a:p>
            <a:pPr marL="411480" lvl="1" indent="0">
              <a:buNone/>
              <a:defRPr/>
            </a:pPr>
            <a:r>
              <a:rPr lang="en-US" dirty="0">
                <a:latin typeface="Calibri" charset="0"/>
              </a:rPr>
              <a:t>	range=1800-2200</a:t>
            </a:r>
          </a:p>
          <a:p>
            <a:pPr marL="411480" lvl="1" indent="0">
              <a:buNone/>
              <a:defRPr/>
            </a:pPr>
            <a:r>
              <a:rPr lang="en-US" dirty="0">
                <a:latin typeface="Calibri" charset="0"/>
              </a:rPr>
              <a:t>	range= 8000-12000</a:t>
            </a:r>
          </a:p>
          <a:p>
            <a:pPr marL="411480" lvl="1" indent="0">
              <a:buNone/>
              <a:defRPr/>
            </a:pPr>
            <a:r>
              <a:rPr lang="en-US" dirty="0">
                <a:latin typeface="Calibri" charset="0"/>
              </a:rPr>
              <a:t>	range=450-550</a:t>
            </a:r>
          </a:p>
          <a:p>
            <a:pPr lvl="1" eaLnBrk="1" hangingPunct="1">
              <a:defRPr/>
            </a:pPr>
            <a:endParaRPr lang="en-US" dirty="0">
              <a:latin typeface="Calibri" charset="0"/>
            </a:endParaRPr>
          </a:p>
        </p:txBody>
      </p:sp>
      <p:sp>
        <p:nvSpPr>
          <p:cNvPr id="3" name="Date Placeholder 2"/>
          <p:cNvSpPr>
            <a:spLocks noGrp="1"/>
          </p:cNvSpPr>
          <p:nvPr>
            <p:ph type="dt" sz="half" idx="10"/>
          </p:nvPr>
        </p:nvSpPr>
        <p:spPr/>
        <p:txBody>
          <a:bodyPr/>
          <a:lstStyle/>
          <a:p>
            <a:fld id="{B5E96E8B-E99B-0341-8A57-DFBC93ACD89F}" type="datetime1">
              <a:rPr lang="en-CA" smtClean="0"/>
              <a:t>2021-11-17</a:t>
            </a:fld>
            <a:endParaRPr lang="en-US"/>
          </a:p>
        </p:txBody>
      </p:sp>
      <p:sp>
        <p:nvSpPr>
          <p:cNvPr id="2" name="Footer Placeholder 1"/>
          <p:cNvSpPr>
            <a:spLocks noGrp="1"/>
          </p:cNvSpPr>
          <p:nvPr>
            <p:ph type="ftr" sz="quarter" idx="11"/>
          </p:nvPr>
        </p:nvSpPr>
        <p:spPr/>
        <p:txBody>
          <a:bodyPr/>
          <a:lstStyle/>
          <a:p>
            <a:r>
              <a:rPr lang="en-US"/>
              <a:t>Neufeld Lab 2021</a:t>
            </a:r>
          </a:p>
        </p:txBody>
      </p:sp>
      <p:sp>
        <p:nvSpPr>
          <p:cNvPr id="18435" name="TextBox 14"/>
          <p:cNvSpPr txBox="1">
            <a:spLocks noChangeArrowheads="1"/>
          </p:cNvSpPr>
          <p:nvPr/>
        </p:nvSpPr>
        <p:spPr bwMode="auto">
          <a:xfrm>
            <a:off x="4097790" y="4428143"/>
            <a:ext cx="774383"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20" dirty="0"/>
              <a:t>🐯</a:t>
            </a:r>
          </a:p>
          <a:p>
            <a:pPr eaLnBrk="1" hangingPunct="1"/>
            <a:r>
              <a:rPr lang="en-US" sz="1620" dirty="0"/>
              <a:t>🐞</a:t>
            </a:r>
          </a:p>
          <a:p>
            <a:pPr eaLnBrk="1" hangingPunct="1"/>
            <a:r>
              <a:rPr lang="en-US" sz="1620" dirty="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0028" y="1915087"/>
            <a:ext cx="7607360" cy="217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a:extLst>
              <a:ext uri="{FF2B5EF4-FFF2-40B4-BE49-F238E27FC236}">
                <a16:creationId xmlns:a16="http://schemas.microsoft.com/office/drawing/2014/main" id="{DF86D3F1-F028-EF47-963E-3C1E57479380}"/>
              </a:ext>
            </a:extLst>
          </p:cNvPr>
          <p:cNvSpPr txBox="1"/>
          <p:nvPr/>
        </p:nvSpPr>
        <p:spPr>
          <a:xfrm>
            <a:off x="8008702" y="5268373"/>
            <a:ext cx="1569660" cy="230832"/>
          </a:xfrm>
          <a:prstGeom prst="rect">
            <a:avLst/>
          </a:prstGeom>
          <a:noFill/>
        </p:spPr>
        <p:txBody>
          <a:bodyPr wrap="none" rtlCol="0">
            <a:spAutoFit/>
          </a:bodyPr>
          <a:lstStyle/>
          <a:p>
            <a:r>
              <a:rPr lang="en-US" sz="900" dirty="0" err="1">
                <a:solidFill>
                  <a:schemeClr val="bg1">
                    <a:lumMod val="50000"/>
                  </a:schemeClr>
                </a:solidFill>
              </a:rPr>
              <a:t>Gloor</a:t>
            </a:r>
            <a:r>
              <a:rPr lang="en-US" sz="900" dirty="0">
                <a:solidFill>
                  <a:schemeClr val="bg1">
                    <a:lumMod val="50000"/>
                  </a:schemeClr>
                </a:solidFill>
              </a:rPr>
              <a:t> et al Front. Micro. 2017</a:t>
            </a:r>
          </a:p>
        </p:txBody>
      </p:sp>
      <p:sp>
        <p:nvSpPr>
          <p:cNvPr id="5" name="Slide Number Placeholder 4">
            <a:extLst>
              <a:ext uri="{FF2B5EF4-FFF2-40B4-BE49-F238E27FC236}">
                <a16:creationId xmlns:a16="http://schemas.microsoft.com/office/drawing/2014/main" id="{C9E10C55-C67E-2D46-95AE-B681D45874A4}"/>
              </a:ext>
            </a:extLst>
          </p:cNvPr>
          <p:cNvSpPr>
            <a:spLocks noGrp="1"/>
          </p:cNvSpPr>
          <p:nvPr>
            <p:ph type="sldNum" sz="quarter" idx="12"/>
          </p:nvPr>
        </p:nvSpPr>
        <p:spPr/>
        <p:txBody>
          <a:bodyPr/>
          <a:lstStyle/>
          <a:p>
            <a:fld id="{D859171E-ED9D-2E4B-8B1C-9E9DEF7245FD}" type="slidenum">
              <a:rPr lang="en-US" smtClean="0"/>
              <a:t>35</a:t>
            </a:fld>
            <a:endParaRPr lang="en-US"/>
          </a:p>
        </p:txBody>
      </p:sp>
      <p:pic>
        <p:nvPicPr>
          <p:cNvPr id="4" name="Picture 3">
            <a:extLst>
              <a:ext uri="{FF2B5EF4-FFF2-40B4-BE49-F238E27FC236}">
                <a16:creationId xmlns:a16="http://schemas.microsoft.com/office/drawing/2014/main" id="{784A7C0B-BFC1-F049-A067-59A12C72ED34}"/>
              </a:ext>
            </a:extLst>
          </p:cNvPr>
          <p:cNvPicPr>
            <a:picLocks noChangeAspect="1"/>
          </p:cNvPicPr>
          <p:nvPr/>
        </p:nvPicPr>
        <p:blipFill>
          <a:blip r:embed="rId3"/>
          <a:stretch>
            <a:fillRect/>
          </a:stretch>
        </p:blipFill>
        <p:spPr>
          <a:xfrm>
            <a:off x="2200028" y="1972169"/>
            <a:ext cx="5684808" cy="2060209"/>
          </a:xfrm>
          <a:prstGeom prst="rect">
            <a:avLst/>
          </a:prstGeom>
        </p:spPr>
      </p:pic>
    </p:spTree>
    <p:extLst>
      <p:ext uri="{BB962C8B-B14F-4D97-AF65-F5344CB8AC3E}">
        <p14:creationId xmlns:p14="http://schemas.microsoft.com/office/powerpoint/2010/main" val="3066034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pPr algn="l" eaLnBrk="1" hangingPunct="1"/>
            <a:r>
              <a:rPr lang="en-US" dirty="0">
                <a:latin typeface="Calibri" charset="0"/>
              </a:rPr>
              <a:t>As delivered by sequencing</a:t>
            </a:r>
          </a:p>
        </p:txBody>
      </p:sp>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2447689" y="1515599"/>
            <a:ext cx="4665704" cy="3627467"/>
          </a:xfrm>
        </p:spPr>
      </p:pic>
      <p:sp>
        <p:nvSpPr>
          <p:cNvPr id="3" name="Date Placeholder 2"/>
          <p:cNvSpPr>
            <a:spLocks noGrp="1"/>
          </p:cNvSpPr>
          <p:nvPr>
            <p:ph type="dt" sz="half" idx="10"/>
          </p:nvPr>
        </p:nvSpPr>
        <p:spPr/>
        <p:txBody>
          <a:bodyPr/>
          <a:lstStyle/>
          <a:p>
            <a:fld id="{39D8B64A-F2EB-CB4E-961F-5E50900D1E22}" type="datetime1">
              <a:rPr lang="en-CA" smtClean="0"/>
              <a:t>2021-11-17</a:t>
            </a:fld>
            <a:endParaRPr lang="en-US"/>
          </a:p>
        </p:txBody>
      </p:sp>
      <p:sp>
        <p:nvSpPr>
          <p:cNvPr id="2" name="Footer Placeholder 1"/>
          <p:cNvSpPr>
            <a:spLocks noGrp="1"/>
          </p:cNvSpPr>
          <p:nvPr>
            <p:ph type="ftr" sz="quarter" idx="11"/>
          </p:nvPr>
        </p:nvSpPr>
        <p:spPr/>
        <p:txBody>
          <a:bodyPr/>
          <a:lstStyle/>
          <a:p>
            <a:r>
              <a:rPr lang="en-US"/>
              <a:t>Neufeld Lab 2021</a:t>
            </a:r>
          </a:p>
        </p:txBody>
      </p:sp>
      <p:sp>
        <p:nvSpPr>
          <p:cNvPr id="20483" name="TextBox 8"/>
          <p:cNvSpPr txBox="1">
            <a:spLocks noChangeArrowheads="1"/>
          </p:cNvSpPr>
          <p:nvPr/>
        </p:nvSpPr>
        <p:spPr bwMode="auto">
          <a:xfrm>
            <a:off x="7411461" y="3222539"/>
            <a:ext cx="3256541" cy="1920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20" b="1" u="sng" dirty="0"/>
              <a:t>Constant sum of 1000</a:t>
            </a:r>
            <a:endParaRPr lang="en-US" sz="1620" dirty="0"/>
          </a:p>
          <a:p>
            <a:pPr eaLnBrk="1" hangingPunct="1"/>
            <a:r>
              <a:rPr lang="en-US" sz="1620" dirty="0"/>
              <a:t>Constant sum operations:</a:t>
            </a:r>
          </a:p>
          <a:p>
            <a:pPr lvl="1" eaLnBrk="1" hangingPunct="1">
              <a:buFont typeface="Wingdings" charset="0"/>
              <a:buChar char="Ø"/>
            </a:pPr>
            <a:r>
              <a:rPr lang="en-US" sz="1440" dirty="0"/>
              <a:t>Count normalization</a:t>
            </a:r>
          </a:p>
          <a:p>
            <a:pPr lvl="1" eaLnBrk="1" hangingPunct="1">
              <a:buFont typeface="Wingdings" charset="0"/>
              <a:buChar char="Ø"/>
            </a:pPr>
            <a:r>
              <a:rPr lang="en-US" sz="1440" dirty="0"/>
              <a:t>Rarefaction</a:t>
            </a:r>
          </a:p>
          <a:p>
            <a:pPr lvl="1" eaLnBrk="1" hangingPunct="1">
              <a:buFont typeface="Wingdings" charset="0"/>
              <a:buChar char="Ø"/>
            </a:pPr>
            <a:r>
              <a:rPr lang="en-US" sz="1440" dirty="0"/>
              <a:t>Proportion</a:t>
            </a:r>
          </a:p>
          <a:p>
            <a:pPr lvl="1" eaLnBrk="1" hangingPunct="1">
              <a:buFont typeface="Wingdings" charset="0"/>
              <a:buChar char="Ø"/>
            </a:pPr>
            <a:r>
              <a:rPr lang="en-US" sz="1440" dirty="0"/>
              <a:t>percentage, relative abundance </a:t>
            </a:r>
          </a:p>
          <a:p>
            <a:pPr lvl="1" eaLnBrk="1" hangingPunct="1">
              <a:buFont typeface="Wingdings" charset="0"/>
              <a:buChar char="Ø"/>
            </a:pPr>
            <a:r>
              <a:rPr lang="en-US" sz="1440" dirty="0"/>
              <a:t>Sequencing</a:t>
            </a:r>
          </a:p>
        </p:txBody>
      </p:sp>
      <p:sp>
        <p:nvSpPr>
          <p:cNvPr id="12" name="TextBox 11">
            <a:extLst>
              <a:ext uri="{FF2B5EF4-FFF2-40B4-BE49-F238E27FC236}">
                <a16:creationId xmlns:a16="http://schemas.microsoft.com/office/drawing/2014/main" id="{1A3D6B0A-5493-3F4A-85BA-D04B3763DE5A}"/>
              </a:ext>
            </a:extLst>
          </p:cNvPr>
          <p:cNvSpPr txBox="1"/>
          <p:nvPr/>
        </p:nvSpPr>
        <p:spPr>
          <a:xfrm>
            <a:off x="8008702" y="5268373"/>
            <a:ext cx="1569660" cy="230832"/>
          </a:xfrm>
          <a:prstGeom prst="rect">
            <a:avLst/>
          </a:prstGeom>
          <a:noFill/>
        </p:spPr>
        <p:txBody>
          <a:bodyPr wrap="none" rtlCol="0">
            <a:spAutoFit/>
          </a:bodyPr>
          <a:lstStyle/>
          <a:p>
            <a:r>
              <a:rPr lang="en-US" sz="900" dirty="0" err="1">
                <a:solidFill>
                  <a:schemeClr val="bg1">
                    <a:lumMod val="50000"/>
                  </a:schemeClr>
                </a:solidFill>
              </a:rPr>
              <a:t>Gloor</a:t>
            </a:r>
            <a:r>
              <a:rPr lang="en-US" sz="900" dirty="0">
                <a:solidFill>
                  <a:schemeClr val="bg1">
                    <a:lumMod val="50000"/>
                  </a:schemeClr>
                </a:solidFill>
              </a:rPr>
              <a:t> et al Front. Micro. 2017</a:t>
            </a:r>
          </a:p>
        </p:txBody>
      </p:sp>
      <p:sp>
        <p:nvSpPr>
          <p:cNvPr id="5" name="TextBox 4">
            <a:extLst>
              <a:ext uri="{FF2B5EF4-FFF2-40B4-BE49-F238E27FC236}">
                <a16:creationId xmlns:a16="http://schemas.microsoft.com/office/drawing/2014/main" id="{F4EC9F7C-3043-974B-A3C7-9DA392F35528}"/>
              </a:ext>
            </a:extLst>
          </p:cNvPr>
          <p:cNvSpPr txBox="1"/>
          <p:nvPr/>
        </p:nvSpPr>
        <p:spPr>
          <a:xfrm>
            <a:off x="2613639" y="5143491"/>
            <a:ext cx="4556247" cy="923330"/>
          </a:xfrm>
          <a:prstGeom prst="rect">
            <a:avLst/>
          </a:prstGeom>
          <a:noFill/>
        </p:spPr>
        <p:txBody>
          <a:bodyPr wrap="square" rtlCol="0">
            <a:spAutoFit/>
          </a:bodyPr>
          <a:lstStyle/>
          <a:p>
            <a:pPr>
              <a:buFont typeface="Arial" charset="0"/>
              <a:buChar char="•"/>
            </a:pPr>
            <a:r>
              <a:rPr lang="en-US" dirty="0"/>
              <a:t>Simplex: one fewer dimensions than variables</a:t>
            </a:r>
          </a:p>
          <a:p>
            <a:pPr>
              <a:buFont typeface="Arial" charset="0"/>
              <a:buChar char="•"/>
            </a:pPr>
            <a:r>
              <a:rPr lang="en-US" dirty="0"/>
              <a:t>Problems remain regardless of dimension</a:t>
            </a:r>
          </a:p>
          <a:p>
            <a:endParaRPr lang="en-US" dirty="0"/>
          </a:p>
        </p:txBody>
      </p:sp>
      <p:sp>
        <p:nvSpPr>
          <p:cNvPr id="6" name="Slide Number Placeholder 5">
            <a:extLst>
              <a:ext uri="{FF2B5EF4-FFF2-40B4-BE49-F238E27FC236}">
                <a16:creationId xmlns:a16="http://schemas.microsoft.com/office/drawing/2014/main" id="{25BC7EAE-2BD8-DD45-AA56-6A371062CB29}"/>
              </a:ext>
            </a:extLst>
          </p:cNvPr>
          <p:cNvSpPr>
            <a:spLocks noGrp="1"/>
          </p:cNvSpPr>
          <p:nvPr>
            <p:ph type="sldNum" sz="quarter" idx="12"/>
          </p:nvPr>
        </p:nvSpPr>
        <p:spPr/>
        <p:txBody>
          <a:bodyPr/>
          <a:lstStyle/>
          <a:p>
            <a:fld id="{D859171E-ED9D-2E4B-8B1C-9E9DEF7245FD}" type="slidenum">
              <a:rPr lang="en-US" smtClean="0"/>
              <a:t>36</a:t>
            </a:fld>
            <a:endParaRPr lang="en-US"/>
          </a:p>
        </p:txBody>
      </p:sp>
      <p:pic>
        <p:nvPicPr>
          <p:cNvPr id="7" name="Picture 6">
            <a:extLst>
              <a:ext uri="{FF2B5EF4-FFF2-40B4-BE49-F238E27FC236}">
                <a16:creationId xmlns:a16="http://schemas.microsoft.com/office/drawing/2014/main" id="{AA55D692-64CE-F842-BCE7-C355FC3724D7}"/>
              </a:ext>
            </a:extLst>
          </p:cNvPr>
          <p:cNvPicPr>
            <a:picLocks noChangeAspect="1"/>
          </p:cNvPicPr>
          <p:nvPr/>
        </p:nvPicPr>
        <p:blipFill>
          <a:blip r:embed="rId3"/>
          <a:stretch>
            <a:fillRect/>
          </a:stretch>
        </p:blipFill>
        <p:spPr>
          <a:xfrm>
            <a:off x="2209800" y="1515174"/>
            <a:ext cx="4989796" cy="1866553"/>
          </a:xfrm>
          <a:prstGeom prst="rect">
            <a:avLst/>
          </a:prstGeom>
        </p:spPr>
      </p:pic>
    </p:spTree>
    <p:extLst>
      <p:ext uri="{BB962C8B-B14F-4D97-AF65-F5344CB8AC3E}">
        <p14:creationId xmlns:p14="http://schemas.microsoft.com/office/powerpoint/2010/main" val="1152498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latin typeface="Calibri" charset="0"/>
              </a:rPr>
              <a:t>Normalization is no help at all</a:t>
            </a:r>
            <a:endParaRPr lang="en-US" dirty="0"/>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2392680" y="1781564"/>
            <a:ext cx="7406640" cy="2808347"/>
          </a:xfrm>
        </p:spPr>
      </p:pic>
      <p:sp>
        <p:nvSpPr>
          <p:cNvPr id="3" name="Date Placeholder 2"/>
          <p:cNvSpPr>
            <a:spLocks noGrp="1"/>
          </p:cNvSpPr>
          <p:nvPr>
            <p:ph type="dt" sz="half" idx="10"/>
          </p:nvPr>
        </p:nvSpPr>
        <p:spPr/>
        <p:txBody>
          <a:bodyPr/>
          <a:lstStyle/>
          <a:p>
            <a:fld id="{D9C25D71-81AA-FC47-A435-7A0088BC6516}" type="datetime1">
              <a:rPr lang="en-CA" smtClean="0"/>
              <a:t>2021-11-17</a:t>
            </a:fld>
            <a:endParaRPr lang="en-US"/>
          </a:p>
        </p:txBody>
      </p:sp>
      <p:sp>
        <p:nvSpPr>
          <p:cNvPr id="4" name="Footer Placeholder 3"/>
          <p:cNvSpPr>
            <a:spLocks noGrp="1"/>
          </p:cNvSpPr>
          <p:nvPr>
            <p:ph type="ftr" sz="quarter" idx="11"/>
          </p:nvPr>
        </p:nvSpPr>
        <p:spPr/>
        <p:txBody>
          <a:bodyPr/>
          <a:lstStyle/>
          <a:p>
            <a:r>
              <a:rPr lang="en-US"/>
              <a:t>Neufeld Lab 2021</a:t>
            </a:r>
          </a:p>
        </p:txBody>
      </p:sp>
      <p:sp>
        <p:nvSpPr>
          <p:cNvPr id="10" name="TextBox 9"/>
          <p:cNvSpPr txBox="1"/>
          <p:nvPr/>
        </p:nvSpPr>
        <p:spPr>
          <a:xfrm>
            <a:off x="3438029" y="4839309"/>
            <a:ext cx="5315942" cy="341632"/>
          </a:xfrm>
          <a:prstGeom prst="rect">
            <a:avLst/>
          </a:prstGeom>
          <a:noFill/>
        </p:spPr>
        <p:txBody>
          <a:bodyPr wrap="none" rtlCol="0">
            <a:spAutoFit/>
          </a:bodyPr>
          <a:lstStyle/>
          <a:p>
            <a:r>
              <a:rPr lang="en-US" sz="1620"/>
              <a:t>Once data are on the simplex, they cannot be removed easily</a:t>
            </a:r>
            <a:endParaRPr lang="en-US" sz="1620" dirty="0"/>
          </a:p>
        </p:txBody>
      </p:sp>
      <p:sp>
        <p:nvSpPr>
          <p:cNvPr id="6" name="Slide Number Placeholder 5">
            <a:extLst>
              <a:ext uri="{FF2B5EF4-FFF2-40B4-BE49-F238E27FC236}">
                <a16:creationId xmlns:a16="http://schemas.microsoft.com/office/drawing/2014/main" id="{04C5876B-9E0F-3D43-892B-E9164EC840D9}"/>
              </a:ext>
            </a:extLst>
          </p:cNvPr>
          <p:cNvSpPr>
            <a:spLocks noGrp="1"/>
          </p:cNvSpPr>
          <p:nvPr>
            <p:ph type="sldNum" sz="quarter" idx="12"/>
          </p:nvPr>
        </p:nvSpPr>
        <p:spPr/>
        <p:txBody>
          <a:bodyPr/>
          <a:lstStyle/>
          <a:p>
            <a:fld id="{D859171E-ED9D-2E4B-8B1C-9E9DEF7245FD}" type="slidenum">
              <a:rPr lang="en-US" smtClean="0"/>
              <a:t>37</a:t>
            </a:fld>
            <a:endParaRPr lang="en-US"/>
          </a:p>
        </p:txBody>
      </p:sp>
      <p:pic>
        <p:nvPicPr>
          <p:cNvPr id="5" name="Picture 4">
            <a:extLst>
              <a:ext uri="{FF2B5EF4-FFF2-40B4-BE49-F238E27FC236}">
                <a16:creationId xmlns:a16="http://schemas.microsoft.com/office/drawing/2014/main" id="{AB14F8B3-036A-2048-91BA-30E8052FE69F}"/>
              </a:ext>
            </a:extLst>
          </p:cNvPr>
          <p:cNvPicPr>
            <a:picLocks noChangeAspect="1"/>
          </p:cNvPicPr>
          <p:nvPr/>
        </p:nvPicPr>
        <p:blipFill>
          <a:blip r:embed="rId3"/>
          <a:stretch>
            <a:fillRect/>
          </a:stretch>
        </p:blipFill>
        <p:spPr>
          <a:xfrm>
            <a:off x="1718449" y="1540792"/>
            <a:ext cx="8080871" cy="2999574"/>
          </a:xfrm>
          <a:prstGeom prst="rect">
            <a:avLst/>
          </a:prstGeom>
        </p:spPr>
      </p:pic>
    </p:spTree>
    <p:extLst>
      <p:ext uri="{BB962C8B-B14F-4D97-AF65-F5344CB8AC3E}">
        <p14:creationId xmlns:p14="http://schemas.microsoft.com/office/powerpoint/2010/main" val="2271222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a:latin typeface="Calibri" charset="0"/>
              </a:rPr>
              <a:t>Log-ratios for </a:t>
            </a:r>
            <a:r>
              <a:rPr lang="en-US" dirty="0" err="1">
                <a:latin typeface="Calibri" charset="0"/>
              </a:rPr>
              <a:t>CoDa</a:t>
            </a:r>
            <a:endParaRPr lang="en-US" dirty="0">
              <a:latin typeface="Calibri" charset="0"/>
            </a:endParaRP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4067368" y="1521801"/>
            <a:ext cx="4603954" cy="2531564"/>
          </a:xfrm>
        </p:spPr>
      </p:pic>
      <p:sp>
        <p:nvSpPr>
          <p:cNvPr id="3" name="Date Placeholder 2"/>
          <p:cNvSpPr>
            <a:spLocks noGrp="1"/>
          </p:cNvSpPr>
          <p:nvPr>
            <p:ph type="dt" sz="half" idx="10"/>
          </p:nvPr>
        </p:nvSpPr>
        <p:spPr/>
        <p:txBody>
          <a:bodyPr/>
          <a:lstStyle/>
          <a:p>
            <a:fld id="{6396E5FA-6E6D-A44B-B21B-07995E1D82E9}" type="datetime1">
              <a:rPr lang="en-CA" smtClean="0"/>
              <a:t>2021-11-17</a:t>
            </a:fld>
            <a:endParaRPr lang="en-US"/>
          </a:p>
        </p:txBody>
      </p:sp>
      <p:sp>
        <p:nvSpPr>
          <p:cNvPr id="2" name="Footer Placeholder 1"/>
          <p:cNvSpPr>
            <a:spLocks noGrp="1"/>
          </p:cNvSpPr>
          <p:nvPr>
            <p:ph type="ftr" sz="quarter" idx="11"/>
          </p:nvPr>
        </p:nvSpPr>
        <p:spPr/>
        <p:txBody>
          <a:bodyPr/>
          <a:lstStyle/>
          <a:p>
            <a:r>
              <a:rPr lang="en-US"/>
              <a:t>Neufeld Lab 2021</a:t>
            </a:r>
          </a:p>
        </p:txBody>
      </p:sp>
      <p:sp>
        <p:nvSpPr>
          <p:cNvPr id="21506" name="TextBox 9"/>
          <p:cNvSpPr txBox="1">
            <a:spLocks noChangeArrowheads="1"/>
          </p:cNvSpPr>
          <p:nvPr/>
        </p:nvSpPr>
        <p:spPr bwMode="auto">
          <a:xfrm>
            <a:off x="4458366" y="1800874"/>
            <a:ext cx="882198" cy="34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20" dirty="0"/>
              <a:t>Count</a:t>
            </a:r>
          </a:p>
        </p:txBody>
      </p:sp>
      <p:sp>
        <p:nvSpPr>
          <p:cNvPr id="21507" name="TextBox 10"/>
          <p:cNvSpPr txBox="1">
            <a:spLocks noChangeArrowheads="1"/>
          </p:cNvSpPr>
          <p:nvPr/>
        </p:nvSpPr>
        <p:spPr bwMode="auto">
          <a:xfrm>
            <a:off x="5821491" y="1795907"/>
            <a:ext cx="1378613" cy="34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20" dirty="0"/>
              <a:t>Sequencing</a:t>
            </a:r>
          </a:p>
        </p:txBody>
      </p:sp>
      <p:sp>
        <p:nvSpPr>
          <p:cNvPr id="21508" name="TextBox 11"/>
          <p:cNvSpPr txBox="1">
            <a:spLocks noChangeArrowheads="1"/>
          </p:cNvSpPr>
          <p:nvPr/>
        </p:nvSpPr>
        <p:spPr bwMode="auto">
          <a:xfrm>
            <a:off x="7522803" y="1867546"/>
            <a:ext cx="977784" cy="34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20" dirty="0"/>
              <a:t>Simplex</a:t>
            </a:r>
          </a:p>
        </p:txBody>
      </p:sp>
      <p:sp>
        <p:nvSpPr>
          <p:cNvPr id="17" name="TextBox 16"/>
          <p:cNvSpPr txBox="1"/>
          <p:nvPr/>
        </p:nvSpPr>
        <p:spPr>
          <a:xfrm>
            <a:off x="7110413" y="3328209"/>
            <a:ext cx="357790" cy="230832"/>
          </a:xfrm>
          <a:prstGeom prst="rect">
            <a:avLst/>
          </a:prstGeom>
          <a:solidFill>
            <a:schemeClr val="bg1"/>
          </a:solidFill>
          <a:ln>
            <a:noFill/>
          </a:ln>
        </p:spPr>
        <p:txBody>
          <a:bodyPr wrap="none">
            <a:spAutoFit/>
          </a:bodyPr>
          <a:lstStyle/>
          <a:p>
            <a:pPr>
              <a:defRPr/>
            </a:pPr>
            <a:r>
              <a:rPr lang="en-US" sz="900" dirty="0">
                <a:solidFill>
                  <a:schemeClr val="bg1">
                    <a:lumMod val="65000"/>
                  </a:schemeClr>
                </a:solidFill>
              </a:rPr>
              <a:t>112</a:t>
            </a:r>
          </a:p>
        </p:txBody>
      </p:sp>
      <p:sp>
        <p:nvSpPr>
          <p:cNvPr id="21" name="TextBox 20"/>
          <p:cNvSpPr txBox="1"/>
          <p:nvPr/>
        </p:nvSpPr>
        <p:spPr>
          <a:xfrm>
            <a:off x="8329137" y="3314829"/>
            <a:ext cx="357790" cy="230832"/>
          </a:xfrm>
          <a:prstGeom prst="rect">
            <a:avLst/>
          </a:prstGeom>
          <a:solidFill>
            <a:schemeClr val="bg1"/>
          </a:solidFill>
          <a:ln>
            <a:noFill/>
          </a:ln>
        </p:spPr>
        <p:txBody>
          <a:bodyPr wrap="none">
            <a:spAutoFit/>
          </a:bodyPr>
          <a:lstStyle/>
          <a:p>
            <a:pPr>
              <a:defRPr/>
            </a:pPr>
            <a:r>
              <a:rPr lang="en-US" sz="900" dirty="0">
                <a:solidFill>
                  <a:schemeClr val="bg1">
                    <a:lumMod val="65000"/>
                  </a:schemeClr>
                </a:solidFill>
              </a:rPr>
              <a:t>216</a:t>
            </a:r>
          </a:p>
        </p:txBody>
      </p:sp>
      <p:sp>
        <p:nvSpPr>
          <p:cNvPr id="22" name="TextBox 21"/>
          <p:cNvSpPr txBox="1"/>
          <p:nvPr/>
        </p:nvSpPr>
        <p:spPr>
          <a:xfrm>
            <a:off x="7567614" y="2132344"/>
            <a:ext cx="300082" cy="230832"/>
          </a:xfrm>
          <a:prstGeom prst="rect">
            <a:avLst/>
          </a:prstGeom>
          <a:solidFill>
            <a:schemeClr val="bg1"/>
          </a:solidFill>
          <a:ln>
            <a:noFill/>
          </a:ln>
        </p:spPr>
        <p:txBody>
          <a:bodyPr wrap="none">
            <a:spAutoFit/>
          </a:bodyPr>
          <a:lstStyle/>
          <a:p>
            <a:pPr>
              <a:defRPr/>
            </a:pPr>
            <a:r>
              <a:rPr lang="en-US" sz="900" dirty="0">
                <a:solidFill>
                  <a:schemeClr val="bg1">
                    <a:lumMod val="65000"/>
                  </a:schemeClr>
                </a:solidFill>
              </a:rPr>
              <a:t>27</a:t>
            </a:r>
          </a:p>
        </p:txBody>
      </p:sp>
      <p:sp>
        <p:nvSpPr>
          <p:cNvPr id="23" name="TextBox 22"/>
          <p:cNvSpPr txBox="1"/>
          <p:nvPr/>
        </p:nvSpPr>
        <p:spPr>
          <a:xfrm>
            <a:off x="6998972" y="3064669"/>
            <a:ext cx="300082" cy="230832"/>
          </a:xfrm>
          <a:prstGeom prst="rect">
            <a:avLst/>
          </a:prstGeom>
          <a:solidFill>
            <a:schemeClr val="bg1"/>
          </a:solidFill>
          <a:ln>
            <a:noFill/>
          </a:ln>
        </p:spPr>
        <p:txBody>
          <a:bodyPr wrap="none">
            <a:spAutoFit/>
          </a:bodyPr>
          <a:lstStyle/>
          <a:p>
            <a:pPr>
              <a:defRPr/>
            </a:pPr>
            <a:r>
              <a:rPr lang="en-US" sz="900" dirty="0">
                <a:solidFill>
                  <a:schemeClr val="bg1">
                    <a:lumMod val="65000"/>
                  </a:schemeClr>
                </a:solidFill>
              </a:rPr>
              <a:t>66</a:t>
            </a:r>
          </a:p>
        </p:txBody>
      </p:sp>
      <p:sp>
        <p:nvSpPr>
          <p:cNvPr id="24" name="TextBox 23"/>
          <p:cNvSpPr txBox="1"/>
          <p:nvPr/>
        </p:nvSpPr>
        <p:spPr>
          <a:xfrm>
            <a:off x="8500587" y="3064669"/>
            <a:ext cx="357790" cy="230832"/>
          </a:xfrm>
          <a:prstGeom prst="rect">
            <a:avLst/>
          </a:prstGeom>
          <a:solidFill>
            <a:schemeClr val="bg1"/>
          </a:solidFill>
          <a:ln>
            <a:noFill/>
          </a:ln>
        </p:spPr>
        <p:txBody>
          <a:bodyPr wrap="none">
            <a:spAutoFit/>
          </a:bodyPr>
          <a:lstStyle/>
          <a:p>
            <a:pPr>
              <a:defRPr/>
            </a:pPr>
            <a:r>
              <a:rPr lang="en-US" sz="900" dirty="0">
                <a:solidFill>
                  <a:schemeClr val="bg1">
                    <a:lumMod val="65000"/>
                  </a:schemeClr>
                </a:solidFill>
              </a:rPr>
              <a:t>740</a:t>
            </a:r>
          </a:p>
        </p:txBody>
      </p:sp>
      <p:sp>
        <p:nvSpPr>
          <p:cNvPr id="25" name="TextBox 24"/>
          <p:cNvSpPr txBox="1"/>
          <p:nvPr/>
        </p:nvSpPr>
        <p:spPr>
          <a:xfrm>
            <a:off x="7874794" y="2136370"/>
            <a:ext cx="357790" cy="230832"/>
          </a:xfrm>
          <a:prstGeom prst="rect">
            <a:avLst/>
          </a:prstGeom>
          <a:solidFill>
            <a:schemeClr val="bg1"/>
          </a:solidFill>
          <a:ln>
            <a:noFill/>
          </a:ln>
        </p:spPr>
        <p:txBody>
          <a:bodyPr wrap="none">
            <a:spAutoFit/>
          </a:bodyPr>
          <a:lstStyle/>
          <a:p>
            <a:pPr>
              <a:defRPr/>
            </a:pPr>
            <a:r>
              <a:rPr lang="en-US" sz="900" dirty="0">
                <a:solidFill>
                  <a:schemeClr val="bg1">
                    <a:lumMod val="65000"/>
                  </a:schemeClr>
                </a:solidFill>
              </a:rPr>
              <a:t>853</a:t>
            </a:r>
          </a:p>
        </p:txBody>
      </p:sp>
      <p:sp>
        <p:nvSpPr>
          <p:cNvPr id="14" name="TextBox 13"/>
          <p:cNvSpPr txBox="1"/>
          <p:nvPr/>
        </p:nvSpPr>
        <p:spPr>
          <a:xfrm>
            <a:off x="7567615" y="5211660"/>
            <a:ext cx="2138727" cy="369332"/>
          </a:xfrm>
          <a:prstGeom prst="rect">
            <a:avLst/>
          </a:prstGeom>
          <a:noFill/>
        </p:spPr>
        <p:txBody>
          <a:bodyPr wrap="none">
            <a:spAutoFit/>
          </a:bodyPr>
          <a:lstStyle/>
          <a:p>
            <a:pPr>
              <a:defRPr/>
            </a:pPr>
            <a:r>
              <a:rPr lang="en-US" sz="900" dirty="0" err="1">
                <a:solidFill>
                  <a:schemeClr val="tx1">
                    <a:lumMod val="50000"/>
                    <a:lumOff val="50000"/>
                  </a:schemeClr>
                </a:solidFill>
              </a:rPr>
              <a:t>Aitchison</a:t>
            </a:r>
            <a:r>
              <a:rPr lang="en-US" sz="900" dirty="0">
                <a:solidFill>
                  <a:schemeClr val="tx1">
                    <a:lumMod val="50000"/>
                    <a:lumOff val="50000"/>
                  </a:schemeClr>
                </a:solidFill>
              </a:rPr>
              <a:t> 1986. Stat. Anal. Comp Data</a:t>
            </a:r>
          </a:p>
          <a:p>
            <a:pPr>
              <a:defRPr/>
            </a:pPr>
            <a:r>
              <a:rPr lang="en-US" sz="900" dirty="0" err="1">
                <a:solidFill>
                  <a:schemeClr val="tx1">
                    <a:lumMod val="50000"/>
                    <a:lumOff val="50000"/>
                  </a:schemeClr>
                </a:solidFill>
              </a:rPr>
              <a:t>Pawlowsky-Glahn</a:t>
            </a:r>
            <a:r>
              <a:rPr lang="en-US" sz="900" dirty="0">
                <a:solidFill>
                  <a:schemeClr val="tx1">
                    <a:lumMod val="50000"/>
                    <a:lumOff val="50000"/>
                  </a:schemeClr>
                </a:solidFill>
              </a:rPr>
              <a:t>, 2015. Mod. Anal. </a:t>
            </a:r>
            <a:r>
              <a:rPr lang="en-US" sz="900" dirty="0" err="1">
                <a:solidFill>
                  <a:schemeClr val="tx1">
                    <a:lumMod val="50000"/>
                    <a:lumOff val="50000"/>
                  </a:schemeClr>
                </a:solidFill>
              </a:rPr>
              <a:t>CoDa</a:t>
            </a:r>
            <a:endParaRPr lang="en-US" sz="900" dirty="0">
              <a:solidFill>
                <a:schemeClr val="tx1">
                  <a:lumMod val="50000"/>
                  <a:lumOff val="50000"/>
                </a:schemeClr>
              </a:solidFill>
            </a:endParaRPr>
          </a:p>
        </p:txBody>
      </p:sp>
      <p:sp>
        <p:nvSpPr>
          <p:cNvPr id="21518" name="TextBox 25"/>
          <p:cNvSpPr txBox="1">
            <a:spLocks noChangeArrowheads="1"/>
          </p:cNvSpPr>
          <p:nvPr/>
        </p:nvSpPr>
        <p:spPr bwMode="auto">
          <a:xfrm>
            <a:off x="3575575" y="3628506"/>
            <a:ext cx="3902799" cy="1338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defRPr/>
            </a:pPr>
            <a:endParaRPr lang="en-US" sz="1620" dirty="0"/>
          </a:p>
          <a:p>
            <a:pPr algn="ctr">
              <a:defRPr/>
            </a:pPr>
            <a:r>
              <a:rPr lang="en-US" sz="1620" b="1" dirty="0" err="1"/>
              <a:t>clr</a:t>
            </a:r>
            <a:r>
              <a:rPr lang="en-US" sz="1620" b="1" dirty="0"/>
              <a:t>(x) = [ log(x</a:t>
            </a:r>
            <a:r>
              <a:rPr lang="en-US" sz="1620" b="1" baseline="-25000" dirty="0"/>
              <a:t>1</a:t>
            </a:r>
            <a:r>
              <a:rPr lang="en-US" sz="1620" b="1" dirty="0"/>
              <a:t>/</a:t>
            </a:r>
            <a:r>
              <a:rPr lang="en-US" sz="1620" b="1" dirty="0" err="1"/>
              <a:t>g</a:t>
            </a:r>
            <a:r>
              <a:rPr lang="en-US" sz="1620" b="1" baseline="-25000" dirty="0" err="1"/>
              <a:t>X</a:t>
            </a:r>
            <a:r>
              <a:rPr lang="en-US" sz="1620" b="1" dirty="0"/>
              <a:t>), log(x</a:t>
            </a:r>
            <a:r>
              <a:rPr lang="en-US" sz="1620" b="1" baseline="-25000" dirty="0"/>
              <a:t>2</a:t>
            </a:r>
            <a:r>
              <a:rPr lang="en-US" sz="1620" b="1" dirty="0"/>
              <a:t>/</a:t>
            </a:r>
            <a:r>
              <a:rPr lang="en-US" sz="1620" b="1" dirty="0" err="1"/>
              <a:t>g</a:t>
            </a:r>
            <a:r>
              <a:rPr lang="en-US" sz="1620" b="1" baseline="-25000" dirty="0" err="1"/>
              <a:t>X</a:t>
            </a:r>
            <a:r>
              <a:rPr lang="en-US" sz="1620" b="1" dirty="0"/>
              <a:t>), </a:t>
            </a:r>
            <a:r>
              <a:rPr lang="is-IS" sz="1620" b="1" dirty="0"/>
              <a:t>… log(x</a:t>
            </a:r>
            <a:r>
              <a:rPr lang="is-IS" sz="1620" b="1" baseline="-25000" dirty="0"/>
              <a:t>D</a:t>
            </a:r>
            <a:r>
              <a:rPr lang="is-IS" sz="1620" b="1" dirty="0"/>
              <a:t>/g</a:t>
            </a:r>
            <a:r>
              <a:rPr lang="is-IS" sz="1620" b="1" baseline="-25000" dirty="0"/>
              <a:t>X</a:t>
            </a:r>
            <a:r>
              <a:rPr lang="is-IS" sz="1620" b="1" dirty="0"/>
              <a:t>) ]</a:t>
            </a:r>
          </a:p>
          <a:p>
            <a:pPr algn="ctr">
              <a:defRPr/>
            </a:pPr>
            <a:endParaRPr lang="is-IS" sz="1620" b="1" dirty="0"/>
          </a:p>
          <a:p>
            <a:pPr algn="ctr">
              <a:defRPr/>
            </a:pPr>
            <a:r>
              <a:rPr lang="en-US" sz="1620" dirty="0"/>
              <a:t>X = [ x</a:t>
            </a:r>
            <a:r>
              <a:rPr lang="en-US" sz="1620" baseline="-25000" dirty="0"/>
              <a:t>1</a:t>
            </a:r>
            <a:r>
              <a:rPr lang="en-US" sz="1620" dirty="0"/>
              <a:t>, x</a:t>
            </a:r>
            <a:r>
              <a:rPr lang="en-US" sz="1620" baseline="-25000" dirty="0"/>
              <a:t>2</a:t>
            </a:r>
            <a:r>
              <a:rPr lang="en-US" sz="1620" dirty="0"/>
              <a:t>, </a:t>
            </a:r>
            <a:r>
              <a:rPr lang="is-IS" sz="1620" dirty="0"/>
              <a:t>… x</a:t>
            </a:r>
            <a:r>
              <a:rPr lang="is-IS" sz="1620" baseline="-25000" dirty="0"/>
              <a:t>D</a:t>
            </a:r>
            <a:r>
              <a:rPr lang="is-IS" sz="1620" dirty="0"/>
              <a:t> ], </a:t>
            </a:r>
            <a:r>
              <a:rPr lang="en-US" sz="1620" dirty="0" err="1"/>
              <a:t>g</a:t>
            </a:r>
            <a:r>
              <a:rPr lang="en-US" sz="1620" baseline="-25000" dirty="0" err="1"/>
              <a:t>X</a:t>
            </a:r>
            <a:r>
              <a:rPr lang="en-US" sz="1620" dirty="0"/>
              <a:t> = geometric mean of </a:t>
            </a:r>
            <a:r>
              <a:rPr lang="en-CA" sz="1620" dirty="0"/>
              <a:t>X</a:t>
            </a:r>
            <a:endParaRPr lang="is-IS" sz="1620" dirty="0"/>
          </a:p>
          <a:p>
            <a:pPr algn="ctr">
              <a:defRPr/>
            </a:pPr>
            <a:endParaRPr lang="is-IS" sz="1620" b="1" dirty="0"/>
          </a:p>
        </p:txBody>
      </p:sp>
      <p:sp>
        <p:nvSpPr>
          <p:cNvPr id="5" name="Slide Number Placeholder 4">
            <a:extLst>
              <a:ext uri="{FF2B5EF4-FFF2-40B4-BE49-F238E27FC236}">
                <a16:creationId xmlns:a16="http://schemas.microsoft.com/office/drawing/2014/main" id="{335D5F99-C73E-324E-95E1-F165CE32A430}"/>
              </a:ext>
            </a:extLst>
          </p:cNvPr>
          <p:cNvSpPr>
            <a:spLocks noGrp="1"/>
          </p:cNvSpPr>
          <p:nvPr>
            <p:ph type="sldNum" sz="quarter" idx="12"/>
          </p:nvPr>
        </p:nvSpPr>
        <p:spPr/>
        <p:txBody>
          <a:bodyPr/>
          <a:lstStyle/>
          <a:p>
            <a:fld id="{D859171E-ED9D-2E4B-8B1C-9E9DEF7245FD}" type="slidenum">
              <a:rPr lang="en-US" smtClean="0"/>
              <a:t>38</a:t>
            </a:fld>
            <a:endParaRPr lang="en-US"/>
          </a:p>
        </p:txBody>
      </p:sp>
    </p:spTree>
    <p:extLst>
      <p:ext uri="{BB962C8B-B14F-4D97-AF65-F5344CB8AC3E}">
        <p14:creationId xmlns:p14="http://schemas.microsoft.com/office/powerpoint/2010/main" val="4256992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a:latin typeface="Calibri" charset="0"/>
              </a:rPr>
              <a:t>RLE for ‘library size’</a:t>
            </a:r>
          </a:p>
        </p:txBody>
      </p:sp>
      <p:sp>
        <p:nvSpPr>
          <p:cNvPr id="3" name="Date Placeholder 2"/>
          <p:cNvSpPr>
            <a:spLocks noGrp="1"/>
          </p:cNvSpPr>
          <p:nvPr>
            <p:ph type="dt" sz="half" idx="10"/>
          </p:nvPr>
        </p:nvSpPr>
        <p:spPr/>
        <p:txBody>
          <a:bodyPr/>
          <a:lstStyle/>
          <a:p>
            <a:fld id="{6396E5FA-6E6D-A44B-B21B-07995E1D82E9}" type="datetime1">
              <a:rPr lang="en-CA" smtClean="0"/>
              <a:t>2021-11-17</a:t>
            </a:fld>
            <a:endParaRPr lang="en-US"/>
          </a:p>
        </p:txBody>
      </p:sp>
      <p:sp>
        <p:nvSpPr>
          <p:cNvPr id="2" name="Footer Placeholder 1"/>
          <p:cNvSpPr>
            <a:spLocks noGrp="1"/>
          </p:cNvSpPr>
          <p:nvPr>
            <p:ph type="ftr" sz="quarter" idx="11"/>
          </p:nvPr>
        </p:nvSpPr>
        <p:spPr/>
        <p:txBody>
          <a:bodyPr/>
          <a:lstStyle/>
          <a:p>
            <a:r>
              <a:rPr lang="en-US"/>
              <a:t>Neufeld Lab 2021</a:t>
            </a:r>
          </a:p>
        </p:txBody>
      </p:sp>
      <p:sp>
        <p:nvSpPr>
          <p:cNvPr id="14" name="TextBox 13"/>
          <p:cNvSpPr txBox="1"/>
          <p:nvPr/>
        </p:nvSpPr>
        <p:spPr>
          <a:xfrm>
            <a:off x="7567615" y="5211660"/>
            <a:ext cx="2138727" cy="369332"/>
          </a:xfrm>
          <a:prstGeom prst="rect">
            <a:avLst/>
          </a:prstGeom>
          <a:noFill/>
        </p:spPr>
        <p:txBody>
          <a:bodyPr wrap="none">
            <a:spAutoFit/>
          </a:bodyPr>
          <a:lstStyle/>
          <a:p>
            <a:pPr>
              <a:defRPr/>
            </a:pPr>
            <a:r>
              <a:rPr lang="en-US" sz="900" dirty="0" err="1">
                <a:solidFill>
                  <a:schemeClr val="tx1">
                    <a:lumMod val="50000"/>
                    <a:lumOff val="50000"/>
                  </a:schemeClr>
                </a:solidFill>
              </a:rPr>
              <a:t>Aitchison</a:t>
            </a:r>
            <a:r>
              <a:rPr lang="en-US" sz="900" dirty="0">
                <a:solidFill>
                  <a:schemeClr val="tx1">
                    <a:lumMod val="50000"/>
                    <a:lumOff val="50000"/>
                  </a:schemeClr>
                </a:solidFill>
              </a:rPr>
              <a:t> 1986. Stat. Anal. Comp Data</a:t>
            </a:r>
          </a:p>
          <a:p>
            <a:pPr>
              <a:defRPr/>
            </a:pPr>
            <a:r>
              <a:rPr lang="en-US" sz="900" dirty="0" err="1">
                <a:solidFill>
                  <a:schemeClr val="tx1">
                    <a:lumMod val="50000"/>
                    <a:lumOff val="50000"/>
                  </a:schemeClr>
                </a:solidFill>
              </a:rPr>
              <a:t>Pawlowsky-Glahn</a:t>
            </a:r>
            <a:r>
              <a:rPr lang="en-US" sz="900" dirty="0">
                <a:solidFill>
                  <a:schemeClr val="tx1">
                    <a:lumMod val="50000"/>
                    <a:lumOff val="50000"/>
                  </a:schemeClr>
                </a:solidFill>
              </a:rPr>
              <a:t>, 2015. Mod. Anal. </a:t>
            </a:r>
            <a:r>
              <a:rPr lang="en-US" sz="900" dirty="0" err="1">
                <a:solidFill>
                  <a:schemeClr val="tx1">
                    <a:lumMod val="50000"/>
                    <a:lumOff val="50000"/>
                  </a:schemeClr>
                </a:solidFill>
              </a:rPr>
              <a:t>CoDa</a:t>
            </a:r>
            <a:endParaRPr lang="en-US" sz="900"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335D5F99-C73E-324E-95E1-F165CE32A430}"/>
              </a:ext>
            </a:extLst>
          </p:cNvPr>
          <p:cNvSpPr>
            <a:spLocks noGrp="1"/>
          </p:cNvSpPr>
          <p:nvPr>
            <p:ph type="sldNum" sz="quarter" idx="12"/>
          </p:nvPr>
        </p:nvSpPr>
        <p:spPr/>
        <p:txBody>
          <a:bodyPr/>
          <a:lstStyle/>
          <a:p>
            <a:fld id="{D859171E-ED9D-2E4B-8B1C-9E9DEF7245FD}" type="slidenum">
              <a:rPr lang="en-US" smtClean="0"/>
              <a:t>39</a:t>
            </a:fld>
            <a:endParaRPr lang="en-US"/>
          </a:p>
        </p:txBody>
      </p:sp>
      <p:pic>
        <p:nvPicPr>
          <p:cNvPr id="4" name="Picture 3">
            <a:extLst>
              <a:ext uri="{FF2B5EF4-FFF2-40B4-BE49-F238E27FC236}">
                <a16:creationId xmlns:a16="http://schemas.microsoft.com/office/drawing/2014/main" id="{ED5072DC-DCA2-5D4E-88DD-D3F6BBE5D55F}"/>
              </a:ext>
            </a:extLst>
          </p:cNvPr>
          <p:cNvPicPr>
            <a:picLocks noChangeAspect="1"/>
          </p:cNvPicPr>
          <p:nvPr/>
        </p:nvPicPr>
        <p:blipFill>
          <a:blip r:embed="rId3"/>
          <a:stretch>
            <a:fillRect/>
          </a:stretch>
        </p:blipFill>
        <p:spPr>
          <a:xfrm>
            <a:off x="1094031" y="2069627"/>
            <a:ext cx="1587500" cy="1028700"/>
          </a:xfrm>
          <a:prstGeom prst="rect">
            <a:avLst/>
          </a:prstGeom>
        </p:spPr>
      </p:pic>
      <p:pic>
        <p:nvPicPr>
          <p:cNvPr id="6" name="Picture 5">
            <a:extLst>
              <a:ext uri="{FF2B5EF4-FFF2-40B4-BE49-F238E27FC236}">
                <a16:creationId xmlns:a16="http://schemas.microsoft.com/office/drawing/2014/main" id="{C99AED02-B6CB-4E40-9C71-FB39E883A6C7}"/>
              </a:ext>
            </a:extLst>
          </p:cNvPr>
          <p:cNvPicPr>
            <a:picLocks noChangeAspect="1"/>
          </p:cNvPicPr>
          <p:nvPr/>
        </p:nvPicPr>
        <p:blipFill>
          <a:blip r:embed="rId4"/>
          <a:stretch>
            <a:fillRect/>
          </a:stretch>
        </p:blipFill>
        <p:spPr>
          <a:xfrm>
            <a:off x="3581400" y="2069627"/>
            <a:ext cx="7099300" cy="2247900"/>
          </a:xfrm>
          <a:prstGeom prst="rect">
            <a:avLst/>
          </a:prstGeom>
        </p:spPr>
      </p:pic>
      <p:sp>
        <p:nvSpPr>
          <p:cNvPr id="9" name="TextBox 8">
            <a:extLst>
              <a:ext uri="{FF2B5EF4-FFF2-40B4-BE49-F238E27FC236}">
                <a16:creationId xmlns:a16="http://schemas.microsoft.com/office/drawing/2014/main" id="{A416DB69-DF88-A642-95EB-2F28DCC6BA22}"/>
              </a:ext>
            </a:extLst>
          </p:cNvPr>
          <p:cNvSpPr txBox="1"/>
          <p:nvPr/>
        </p:nvSpPr>
        <p:spPr>
          <a:xfrm>
            <a:off x="767934" y="3491763"/>
            <a:ext cx="2363532" cy="1200329"/>
          </a:xfrm>
          <a:prstGeom prst="rect">
            <a:avLst/>
          </a:prstGeom>
          <a:noFill/>
        </p:spPr>
        <p:txBody>
          <a:bodyPr wrap="none" rtlCol="0">
            <a:spAutoFit/>
          </a:bodyPr>
          <a:lstStyle/>
          <a:p>
            <a:r>
              <a:rPr lang="en-US" dirty="0"/>
              <a:t>s – sequence counts</a:t>
            </a:r>
          </a:p>
          <a:p>
            <a:r>
              <a:rPr lang="en-US" dirty="0"/>
              <a:t>g</a:t>
            </a:r>
            <a:r>
              <a:rPr lang="en-US" baseline="-25000" dirty="0"/>
              <a:t>f</a:t>
            </a:r>
            <a:r>
              <a:rPr lang="en-US" dirty="0"/>
              <a:t> – G of row</a:t>
            </a:r>
          </a:p>
          <a:p>
            <a:r>
              <a:rPr lang="en-US" dirty="0"/>
              <a:t>r – s/g</a:t>
            </a:r>
            <a:r>
              <a:rPr lang="en-US" baseline="-25000" dirty="0"/>
              <a:t>f</a:t>
            </a:r>
          </a:p>
          <a:p>
            <a:r>
              <a:rPr lang="en-US" dirty="0"/>
              <a:t>d – ‘normalized counts’</a:t>
            </a:r>
          </a:p>
        </p:txBody>
      </p:sp>
    </p:spTree>
    <p:extLst>
      <p:ext uri="{BB962C8B-B14F-4D97-AF65-F5344CB8AC3E}">
        <p14:creationId xmlns:p14="http://schemas.microsoft.com/office/powerpoint/2010/main" val="1179576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44E8-603C-E040-8CB7-E954B1836B46}"/>
              </a:ext>
            </a:extLst>
          </p:cNvPr>
          <p:cNvSpPr>
            <a:spLocks noGrp="1"/>
          </p:cNvSpPr>
          <p:nvPr>
            <p:ph type="title"/>
          </p:nvPr>
        </p:nvSpPr>
        <p:spPr>
          <a:xfrm>
            <a:off x="838200" y="365125"/>
            <a:ext cx="10515600" cy="450849"/>
          </a:xfrm>
        </p:spPr>
        <p:txBody>
          <a:bodyPr>
            <a:normAutofit fontScale="90000"/>
          </a:bodyPr>
          <a:lstStyle/>
          <a:p>
            <a:r>
              <a:rPr lang="en-US" dirty="0"/>
              <a:t>Levels of inquiry for metagenomes</a:t>
            </a:r>
          </a:p>
        </p:txBody>
      </p:sp>
      <p:sp>
        <p:nvSpPr>
          <p:cNvPr id="4" name="Content Placeholder 3">
            <a:extLst>
              <a:ext uri="{FF2B5EF4-FFF2-40B4-BE49-F238E27FC236}">
                <a16:creationId xmlns:a16="http://schemas.microsoft.com/office/drawing/2014/main" id="{4DE70DE1-8AC8-A140-BFAA-95017FEEE45F}"/>
              </a:ext>
            </a:extLst>
          </p:cNvPr>
          <p:cNvSpPr>
            <a:spLocks noGrp="1"/>
          </p:cNvSpPr>
          <p:nvPr>
            <p:ph idx="1"/>
          </p:nvPr>
        </p:nvSpPr>
        <p:spPr>
          <a:xfrm>
            <a:off x="838200" y="815974"/>
            <a:ext cx="7076090" cy="5360989"/>
          </a:xfrm>
        </p:spPr>
        <p:txBody>
          <a:bodyPr/>
          <a:lstStyle/>
          <a:p>
            <a:endParaRPr lang="en-US" dirty="0"/>
          </a:p>
          <a:p>
            <a:r>
              <a:rPr lang="en-US" dirty="0"/>
              <a:t>Who is there?</a:t>
            </a:r>
          </a:p>
          <a:p>
            <a:pPr lvl="1"/>
            <a:r>
              <a:rPr lang="en-US" dirty="0">
                <a:solidFill>
                  <a:schemeClr val="tx1">
                    <a:lumMod val="65000"/>
                    <a:lumOff val="35000"/>
                  </a:schemeClr>
                </a:solidFill>
              </a:rPr>
              <a:t>16S rRNA gene sequencing/ITS/Shotgun</a:t>
            </a:r>
          </a:p>
          <a:p>
            <a:r>
              <a:rPr lang="en-US" dirty="0"/>
              <a:t>What is their potential?</a:t>
            </a:r>
          </a:p>
          <a:p>
            <a:pPr lvl="1"/>
            <a:r>
              <a:rPr lang="en-US" dirty="0">
                <a:solidFill>
                  <a:schemeClr val="tx1">
                    <a:lumMod val="65000"/>
                    <a:lumOff val="35000"/>
                  </a:schemeClr>
                </a:solidFill>
              </a:rPr>
              <a:t>Shotgun sequencing/assembly/annotation</a:t>
            </a:r>
          </a:p>
          <a:p>
            <a:r>
              <a:rPr lang="en-US" dirty="0"/>
              <a:t>What are they planning for?</a:t>
            </a:r>
          </a:p>
          <a:p>
            <a:pPr lvl="1"/>
            <a:r>
              <a:rPr lang="en-US" dirty="0">
                <a:solidFill>
                  <a:schemeClr val="tx1">
                    <a:lumMod val="65000"/>
                    <a:lumOff val="35000"/>
                  </a:schemeClr>
                </a:solidFill>
              </a:rPr>
              <a:t>Meta-transcriptomics</a:t>
            </a:r>
          </a:p>
          <a:p>
            <a:r>
              <a:rPr lang="en-US" dirty="0"/>
              <a:t>What are they doing now?</a:t>
            </a:r>
          </a:p>
          <a:p>
            <a:pPr lvl="1"/>
            <a:r>
              <a:rPr lang="en-US" dirty="0" err="1">
                <a:solidFill>
                  <a:schemeClr val="tx1">
                    <a:lumMod val="65000"/>
                    <a:lumOff val="35000"/>
                  </a:schemeClr>
                </a:solidFill>
              </a:rPr>
              <a:t>Metaproteomics</a:t>
            </a:r>
            <a:endParaRPr lang="en-US" dirty="0">
              <a:solidFill>
                <a:schemeClr val="tx1">
                  <a:lumMod val="65000"/>
                  <a:lumOff val="35000"/>
                </a:schemeClr>
              </a:solidFill>
            </a:endParaRPr>
          </a:p>
          <a:p>
            <a:r>
              <a:rPr lang="en-US" dirty="0"/>
              <a:t>What have they done lately?</a:t>
            </a:r>
          </a:p>
          <a:p>
            <a:pPr lvl="1"/>
            <a:r>
              <a:rPr lang="en-US" dirty="0">
                <a:solidFill>
                  <a:schemeClr val="tx1">
                    <a:lumMod val="65000"/>
                    <a:lumOff val="35000"/>
                  </a:schemeClr>
                </a:solidFill>
              </a:rPr>
              <a:t>Metabolomics	</a:t>
            </a:r>
          </a:p>
        </p:txBody>
      </p:sp>
      <p:sp>
        <p:nvSpPr>
          <p:cNvPr id="3" name="Rectangle 2">
            <a:extLst>
              <a:ext uri="{FF2B5EF4-FFF2-40B4-BE49-F238E27FC236}">
                <a16:creationId xmlns:a16="http://schemas.microsoft.com/office/drawing/2014/main" id="{BFF193F1-AAA6-1D41-9BC5-C60F498178ED}"/>
              </a:ext>
            </a:extLst>
          </p:cNvPr>
          <p:cNvSpPr/>
          <p:nvPr/>
        </p:nvSpPr>
        <p:spPr>
          <a:xfrm>
            <a:off x="7914290" y="1260556"/>
            <a:ext cx="315311" cy="1387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25E7C1-E1CA-984E-B2E9-7704665B9E81}"/>
              </a:ext>
            </a:extLst>
          </p:cNvPr>
          <p:cNvSpPr/>
          <p:nvPr/>
        </p:nvSpPr>
        <p:spPr>
          <a:xfrm>
            <a:off x="8350470" y="2102836"/>
            <a:ext cx="315311" cy="1387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F59430-F0F7-FA4C-9F06-67D508D82817}"/>
              </a:ext>
            </a:extLst>
          </p:cNvPr>
          <p:cNvSpPr/>
          <p:nvPr/>
        </p:nvSpPr>
        <p:spPr>
          <a:xfrm>
            <a:off x="8802416" y="3102771"/>
            <a:ext cx="315311" cy="2629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854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sequence data are variable</a:t>
            </a:r>
            <a:endParaRPr lang="en-US" b="1" dirty="0"/>
          </a:p>
        </p:txBody>
      </p:sp>
      <p:sp>
        <p:nvSpPr>
          <p:cNvPr id="19" name="Date Placeholder 18"/>
          <p:cNvSpPr>
            <a:spLocks noGrp="1"/>
          </p:cNvSpPr>
          <p:nvPr>
            <p:ph type="dt" sz="half" idx="10"/>
          </p:nvPr>
        </p:nvSpPr>
        <p:spPr/>
        <p:txBody>
          <a:bodyPr/>
          <a:lstStyle/>
          <a:p>
            <a:fld id="{94573EA3-2A30-C44A-9F8B-A3B9F5DDF482}" type="datetime1">
              <a:rPr lang="en-CA" smtClean="0"/>
              <a:t>2021-11-17</a:t>
            </a:fld>
            <a:endParaRPr lang="en-US"/>
          </a:p>
        </p:txBody>
      </p:sp>
      <p:sp>
        <p:nvSpPr>
          <p:cNvPr id="4" name="Footer Placeholder 3"/>
          <p:cNvSpPr>
            <a:spLocks noGrp="1"/>
          </p:cNvSpPr>
          <p:nvPr>
            <p:ph type="ftr" sz="quarter" idx="11"/>
          </p:nvPr>
        </p:nvSpPr>
        <p:spPr/>
        <p:txBody>
          <a:bodyPr/>
          <a:lstStyle/>
          <a:p>
            <a:r>
              <a:rPr lang="en-US"/>
              <a:t>Neufeld Lab 2021</a:t>
            </a:r>
          </a:p>
        </p:txBody>
      </p:sp>
      <p:sp>
        <p:nvSpPr>
          <p:cNvPr id="5" name="TextBox 4"/>
          <p:cNvSpPr txBox="1"/>
          <p:nvPr/>
        </p:nvSpPr>
        <p:spPr>
          <a:xfrm>
            <a:off x="8325772" y="5401336"/>
            <a:ext cx="1439818" cy="369332"/>
          </a:xfrm>
          <a:prstGeom prst="rect">
            <a:avLst/>
          </a:prstGeom>
          <a:noFill/>
        </p:spPr>
        <p:txBody>
          <a:bodyPr wrap="none" rtlCol="0">
            <a:spAutoFit/>
          </a:bodyPr>
          <a:lstStyle/>
          <a:p>
            <a:r>
              <a:rPr lang="en-US" sz="900" dirty="0">
                <a:solidFill>
                  <a:schemeClr val="bg1">
                    <a:lumMod val="50000"/>
                  </a:schemeClr>
                </a:solidFill>
              </a:rPr>
              <a:t>Fernandes, </a:t>
            </a:r>
            <a:r>
              <a:rPr lang="en-US" sz="900" dirty="0" err="1">
                <a:solidFill>
                  <a:schemeClr val="bg1">
                    <a:lumMod val="50000"/>
                  </a:schemeClr>
                </a:solidFill>
              </a:rPr>
              <a:t>PLoS</a:t>
            </a:r>
            <a:r>
              <a:rPr lang="en-US" sz="900" dirty="0">
                <a:solidFill>
                  <a:schemeClr val="bg1">
                    <a:lumMod val="50000"/>
                  </a:schemeClr>
                </a:solidFill>
              </a:rPr>
              <a:t> ONE 2013</a:t>
            </a:r>
          </a:p>
          <a:p>
            <a:r>
              <a:rPr lang="en-US" sz="900" dirty="0" err="1">
                <a:solidFill>
                  <a:schemeClr val="bg1">
                    <a:lumMod val="50000"/>
                  </a:schemeClr>
                </a:solidFill>
              </a:rPr>
              <a:t>Gloor</a:t>
            </a:r>
            <a:r>
              <a:rPr lang="en-US" sz="900" dirty="0">
                <a:solidFill>
                  <a:schemeClr val="bg1">
                    <a:lumMod val="50000"/>
                  </a:schemeClr>
                </a:solidFill>
              </a:rPr>
              <a:t>, </a:t>
            </a:r>
            <a:r>
              <a:rPr lang="en-US" sz="900" dirty="0" err="1">
                <a:solidFill>
                  <a:schemeClr val="bg1">
                    <a:lumMod val="50000"/>
                  </a:schemeClr>
                </a:solidFill>
              </a:rPr>
              <a:t>Aus</a:t>
            </a:r>
            <a:r>
              <a:rPr lang="en-US" sz="900" dirty="0">
                <a:solidFill>
                  <a:schemeClr val="bg1">
                    <a:lumMod val="50000"/>
                  </a:schemeClr>
                </a:solidFill>
              </a:rPr>
              <a:t> J. Stat. 2016</a:t>
            </a:r>
          </a:p>
        </p:txBody>
      </p:sp>
      <p:pic>
        <p:nvPicPr>
          <p:cNvPr id="14" name="Picture 13">
            <a:extLst>
              <a:ext uri="{FF2B5EF4-FFF2-40B4-BE49-F238E27FC236}">
                <a16:creationId xmlns:a16="http://schemas.microsoft.com/office/drawing/2014/main" id="{7E01287A-E08C-6347-BC43-AE0FFA2D7E41}"/>
              </a:ext>
            </a:extLst>
          </p:cNvPr>
          <p:cNvPicPr>
            <a:picLocks noChangeAspect="1"/>
          </p:cNvPicPr>
          <p:nvPr/>
        </p:nvPicPr>
        <p:blipFill>
          <a:blip r:embed="rId2"/>
          <a:stretch>
            <a:fillRect/>
          </a:stretch>
        </p:blipFill>
        <p:spPr>
          <a:xfrm>
            <a:off x="8807450" y="1740758"/>
            <a:ext cx="1206500" cy="1701800"/>
          </a:xfrm>
          <a:prstGeom prst="rect">
            <a:avLst/>
          </a:prstGeom>
        </p:spPr>
      </p:pic>
      <p:pic>
        <p:nvPicPr>
          <p:cNvPr id="17" name="Content Placeholder 12">
            <a:extLst>
              <a:ext uri="{FF2B5EF4-FFF2-40B4-BE49-F238E27FC236}">
                <a16:creationId xmlns:a16="http://schemas.microsoft.com/office/drawing/2014/main" id="{93C6ED79-DC4D-6344-B285-266B05FC279E}"/>
              </a:ext>
            </a:extLst>
          </p:cNvPr>
          <p:cNvPicPr>
            <a:picLocks noChangeAspect="1"/>
          </p:cNvPicPr>
          <p:nvPr/>
        </p:nvPicPr>
        <p:blipFill rotWithShape="1">
          <a:blip r:embed="rId3"/>
          <a:srcRect l="1024" r="1623"/>
          <a:stretch/>
        </p:blipFill>
        <p:spPr>
          <a:xfrm>
            <a:off x="7220523" y="1829706"/>
            <a:ext cx="1108948" cy="1616785"/>
          </a:xfrm>
          <a:prstGeom prst="rect">
            <a:avLst/>
          </a:prstGeom>
        </p:spPr>
      </p:pic>
      <p:sp>
        <p:nvSpPr>
          <p:cNvPr id="18" name="TextBox 17">
            <a:extLst>
              <a:ext uri="{FF2B5EF4-FFF2-40B4-BE49-F238E27FC236}">
                <a16:creationId xmlns:a16="http://schemas.microsoft.com/office/drawing/2014/main" id="{938714A3-CF68-0948-AC00-11B6890E1C25}"/>
              </a:ext>
            </a:extLst>
          </p:cNvPr>
          <p:cNvSpPr txBox="1"/>
          <p:nvPr/>
        </p:nvSpPr>
        <p:spPr>
          <a:xfrm>
            <a:off x="9129826" y="3495814"/>
            <a:ext cx="184666" cy="276999"/>
          </a:xfrm>
          <a:prstGeom prst="rect">
            <a:avLst/>
          </a:prstGeom>
          <a:solidFill>
            <a:schemeClr val="bg1"/>
          </a:solidFill>
        </p:spPr>
        <p:txBody>
          <a:bodyPr wrap="none" rtlCol="0">
            <a:spAutoFit/>
          </a:bodyPr>
          <a:lstStyle/>
          <a:p>
            <a:endParaRPr lang="en-US" sz="1200" dirty="0"/>
          </a:p>
        </p:txBody>
      </p:sp>
      <p:sp>
        <p:nvSpPr>
          <p:cNvPr id="20" name="TextBox 19">
            <a:extLst>
              <a:ext uri="{FF2B5EF4-FFF2-40B4-BE49-F238E27FC236}">
                <a16:creationId xmlns:a16="http://schemas.microsoft.com/office/drawing/2014/main" id="{1DAA91CF-9D5B-B641-8DC9-E6D85B680A34}"/>
              </a:ext>
            </a:extLst>
          </p:cNvPr>
          <p:cNvSpPr txBox="1"/>
          <p:nvPr/>
        </p:nvSpPr>
        <p:spPr>
          <a:xfrm>
            <a:off x="7369190" y="3509714"/>
            <a:ext cx="184666" cy="276999"/>
          </a:xfrm>
          <a:prstGeom prst="rect">
            <a:avLst/>
          </a:prstGeom>
          <a:solidFill>
            <a:schemeClr val="bg1"/>
          </a:solidFill>
        </p:spPr>
        <p:txBody>
          <a:bodyPr wrap="none" rtlCol="0">
            <a:spAutoFit/>
          </a:bodyPr>
          <a:lstStyle/>
          <a:p>
            <a:endParaRPr lang="en-US" sz="1200" dirty="0"/>
          </a:p>
        </p:txBody>
      </p:sp>
      <p:pic>
        <p:nvPicPr>
          <p:cNvPr id="21" name="Picture 20">
            <a:extLst>
              <a:ext uri="{FF2B5EF4-FFF2-40B4-BE49-F238E27FC236}">
                <a16:creationId xmlns:a16="http://schemas.microsoft.com/office/drawing/2014/main" id="{B0AADF65-58B5-4642-B834-0F308457D9D3}"/>
              </a:ext>
            </a:extLst>
          </p:cNvPr>
          <p:cNvPicPr>
            <a:picLocks noChangeAspect="1"/>
          </p:cNvPicPr>
          <p:nvPr/>
        </p:nvPicPr>
        <p:blipFill>
          <a:blip r:embed="rId4"/>
          <a:stretch>
            <a:fillRect/>
          </a:stretch>
        </p:blipFill>
        <p:spPr>
          <a:xfrm>
            <a:off x="7220523" y="3600383"/>
            <a:ext cx="1231900" cy="1663700"/>
          </a:xfrm>
          <a:prstGeom prst="rect">
            <a:avLst/>
          </a:prstGeom>
        </p:spPr>
      </p:pic>
      <p:pic>
        <p:nvPicPr>
          <p:cNvPr id="22" name="Picture 21">
            <a:extLst>
              <a:ext uri="{FF2B5EF4-FFF2-40B4-BE49-F238E27FC236}">
                <a16:creationId xmlns:a16="http://schemas.microsoft.com/office/drawing/2014/main" id="{6EE775D3-5E1D-1241-8080-1D908C6D1E64}"/>
              </a:ext>
            </a:extLst>
          </p:cNvPr>
          <p:cNvPicPr>
            <a:picLocks noChangeAspect="1"/>
          </p:cNvPicPr>
          <p:nvPr/>
        </p:nvPicPr>
        <p:blipFill>
          <a:blip r:embed="rId5"/>
          <a:stretch>
            <a:fillRect/>
          </a:stretch>
        </p:blipFill>
        <p:spPr>
          <a:xfrm>
            <a:off x="8807450" y="3581057"/>
            <a:ext cx="1231900" cy="1663700"/>
          </a:xfrm>
          <a:prstGeom prst="rect">
            <a:avLst/>
          </a:prstGeom>
        </p:spPr>
      </p:pic>
      <p:sp>
        <p:nvSpPr>
          <p:cNvPr id="23" name="TextBox 22">
            <a:extLst>
              <a:ext uri="{FF2B5EF4-FFF2-40B4-BE49-F238E27FC236}">
                <a16:creationId xmlns:a16="http://schemas.microsoft.com/office/drawing/2014/main" id="{C75C70B2-0E9F-9342-B5C2-8AF272B04FF1}"/>
              </a:ext>
            </a:extLst>
          </p:cNvPr>
          <p:cNvSpPr txBox="1"/>
          <p:nvPr/>
        </p:nvSpPr>
        <p:spPr>
          <a:xfrm>
            <a:off x="2877508" y="1822104"/>
            <a:ext cx="344444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Same features from same samples from the same library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Sequenced on different lanes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should get comparable answers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estimate the variability by sampling </a:t>
            </a:r>
            <a:r>
              <a:rPr lang="en-US" dirty="0">
                <a:solidFill>
                  <a:srgbClr val="C00000"/>
                </a:solidFill>
              </a:rPr>
              <a:t>Dirichlet</a:t>
            </a:r>
            <a:r>
              <a:rPr lang="en-US" dirty="0"/>
              <a:t> instances</a:t>
            </a:r>
          </a:p>
          <a:p>
            <a:pPr marL="742950" lvl="1" indent="-285750">
              <a:buFont typeface="Arial" panose="020B0604020202020204" pitchFamily="34" charset="0"/>
              <a:buChar char="•"/>
            </a:pPr>
            <a:r>
              <a:rPr lang="en-US" dirty="0"/>
              <a:t>Multivariate, constrained balls in an urn</a:t>
            </a:r>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0C7C0180-5D1D-F24B-BCBA-01FB75AA4B38}"/>
              </a:ext>
            </a:extLst>
          </p:cNvPr>
          <p:cNvSpPr>
            <a:spLocks noGrp="1"/>
          </p:cNvSpPr>
          <p:nvPr>
            <p:ph type="sldNum" sz="quarter" idx="12"/>
          </p:nvPr>
        </p:nvSpPr>
        <p:spPr/>
        <p:txBody>
          <a:bodyPr/>
          <a:lstStyle/>
          <a:p>
            <a:fld id="{D859171E-ED9D-2E4B-8B1C-9E9DEF7245FD}" type="slidenum">
              <a:rPr lang="en-US" smtClean="0"/>
              <a:t>40</a:t>
            </a:fld>
            <a:endParaRPr lang="en-US"/>
          </a:p>
        </p:txBody>
      </p:sp>
      <p:pic>
        <p:nvPicPr>
          <p:cNvPr id="3" name="Picture 2">
            <a:extLst>
              <a:ext uri="{FF2B5EF4-FFF2-40B4-BE49-F238E27FC236}">
                <a16:creationId xmlns:a16="http://schemas.microsoft.com/office/drawing/2014/main" id="{C761185A-F2C7-424E-95F3-48C1955E47C2}"/>
              </a:ext>
            </a:extLst>
          </p:cNvPr>
          <p:cNvPicPr>
            <a:picLocks noChangeAspect="1"/>
          </p:cNvPicPr>
          <p:nvPr/>
        </p:nvPicPr>
        <p:blipFill>
          <a:blip r:embed="rId6"/>
          <a:stretch>
            <a:fillRect/>
          </a:stretch>
        </p:blipFill>
        <p:spPr>
          <a:xfrm>
            <a:off x="7220523" y="1551438"/>
            <a:ext cx="2871620" cy="3693319"/>
          </a:xfrm>
          <a:prstGeom prst="rect">
            <a:avLst/>
          </a:prstGeom>
        </p:spPr>
      </p:pic>
    </p:spTree>
    <p:extLst>
      <p:ext uri="{BB962C8B-B14F-4D97-AF65-F5344CB8AC3E}">
        <p14:creationId xmlns:p14="http://schemas.microsoft.com/office/powerpoint/2010/main" val="673602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Think of the 0s!</a:t>
            </a:r>
          </a:p>
        </p:txBody>
      </p:sp>
      <p:sp>
        <p:nvSpPr>
          <p:cNvPr id="3" name="Content Placeholder 2"/>
          <p:cNvSpPr>
            <a:spLocks noGrp="1"/>
          </p:cNvSpPr>
          <p:nvPr>
            <p:ph idx="1"/>
          </p:nvPr>
        </p:nvSpPr>
        <p:spPr>
          <a:xfrm>
            <a:off x="2331550" y="1565025"/>
            <a:ext cx="3892065" cy="2653868"/>
          </a:xfrm>
        </p:spPr>
        <p:txBody>
          <a:bodyPr>
            <a:noAutofit/>
          </a:bodyPr>
          <a:lstStyle/>
          <a:p>
            <a:r>
              <a:rPr lang="en-US" sz="2000" dirty="0"/>
              <a:t>0 count can be real – or a non-detect</a:t>
            </a:r>
          </a:p>
          <a:p>
            <a:r>
              <a:rPr lang="en-US" sz="2000" dirty="0"/>
              <a:t>0 count is not 0 probability to detect the count</a:t>
            </a:r>
          </a:p>
          <a:p>
            <a:r>
              <a:rPr lang="en-US" sz="2000" i="1" dirty="0"/>
              <a:t>p</a:t>
            </a:r>
            <a:r>
              <a:rPr lang="en-US" sz="2000" i="1" baseline="-25000" dirty="0"/>
              <a:t>i </a:t>
            </a:r>
            <a:r>
              <a:rPr lang="en-US" sz="2000" dirty="0"/>
              <a:t>= 0 is strong, invalid, assumption</a:t>
            </a:r>
          </a:p>
          <a:p>
            <a:r>
              <a:rPr lang="en-US" sz="2000" dirty="0"/>
              <a:t>[</a:t>
            </a:r>
            <a:r>
              <a:rPr lang="en-US" sz="2000" i="1" dirty="0"/>
              <a:t>P</a:t>
            </a:r>
            <a:r>
              <a:rPr lang="en-US" sz="2000" i="1" baseline="-25000" dirty="0"/>
              <a:t>i </a:t>
            </a:r>
            <a:r>
              <a:rPr lang="en-US" sz="2000" dirty="0"/>
              <a:t>&gt;</a:t>
            </a:r>
            <a:r>
              <a:rPr lang="en-US" sz="2000" i="1" dirty="0"/>
              <a:t> </a:t>
            </a:r>
            <a:r>
              <a:rPr lang="en-US" sz="2000" dirty="0"/>
              <a:t>0,</a:t>
            </a:r>
            <a:r>
              <a:rPr lang="en-US" sz="2000" i="1" dirty="0"/>
              <a:t> P</a:t>
            </a:r>
            <a:r>
              <a:rPr lang="en-US" sz="2000" i="1" baseline="-25000" dirty="0"/>
              <a:t>i </a:t>
            </a:r>
            <a:r>
              <a:rPr lang="en-US" sz="2000" dirty="0"/>
              <a:t>→0]</a:t>
            </a:r>
          </a:p>
        </p:txBody>
      </p:sp>
      <p:sp>
        <p:nvSpPr>
          <p:cNvPr id="8" name="Date Placeholder 7"/>
          <p:cNvSpPr>
            <a:spLocks noGrp="1"/>
          </p:cNvSpPr>
          <p:nvPr>
            <p:ph type="dt" sz="half" idx="10"/>
          </p:nvPr>
        </p:nvSpPr>
        <p:spPr/>
        <p:txBody>
          <a:bodyPr/>
          <a:lstStyle/>
          <a:p>
            <a:fld id="{77AB992C-9B7A-4F47-8375-F766DE22AA0C}" type="datetime1">
              <a:rPr lang="en-CA" smtClean="0"/>
              <a:t>2021-11-17</a:t>
            </a:fld>
            <a:endParaRPr lang="en-US"/>
          </a:p>
        </p:txBody>
      </p:sp>
      <p:sp>
        <p:nvSpPr>
          <p:cNvPr id="4" name="Footer Placeholder 3"/>
          <p:cNvSpPr>
            <a:spLocks noGrp="1"/>
          </p:cNvSpPr>
          <p:nvPr>
            <p:ph type="ftr" sz="quarter" idx="11"/>
          </p:nvPr>
        </p:nvSpPr>
        <p:spPr/>
        <p:txBody>
          <a:bodyPr/>
          <a:lstStyle/>
          <a:p>
            <a:r>
              <a:rPr lang="en-US"/>
              <a:t>Neufeld Lab 2021</a:t>
            </a:r>
          </a:p>
        </p:txBody>
      </p:sp>
      <p:pic>
        <p:nvPicPr>
          <p:cNvPr id="14" name="Picture 13" descr="replicate_Evalue.pdf">
            <a:extLst>
              <a:ext uri="{FF2B5EF4-FFF2-40B4-BE49-F238E27FC236}">
                <a16:creationId xmlns:a16="http://schemas.microsoft.com/office/drawing/2014/main" id="{A8087876-0A78-0A4F-AB3D-6A098DA4D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107" y="2813271"/>
            <a:ext cx="2978064" cy="2978064"/>
          </a:xfrm>
          <a:prstGeom prst="rect">
            <a:avLst/>
          </a:prstGeom>
        </p:spPr>
      </p:pic>
      <p:sp>
        <p:nvSpPr>
          <p:cNvPr id="15" name="Footer Placeholder 3">
            <a:extLst>
              <a:ext uri="{FF2B5EF4-FFF2-40B4-BE49-F238E27FC236}">
                <a16:creationId xmlns:a16="http://schemas.microsoft.com/office/drawing/2014/main" id="{C09CFE15-142C-2E44-B43D-9E288A33378E}"/>
              </a:ext>
            </a:extLst>
          </p:cNvPr>
          <p:cNvSpPr txBox="1">
            <a:spLocks/>
          </p:cNvSpPr>
          <p:nvPr/>
        </p:nvSpPr>
        <p:spPr>
          <a:xfrm>
            <a:off x="4707255" y="5624514"/>
            <a:ext cx="2777490" cy="273844"/>
          </a:xfrm>
          <a:prstGeom prst="rect">
            <a:avLst/>
          </a:prstGeom>
        </p:spPr>
        <p:txBody>
          <a:bodyPr vert="horz" lIns="82296" tIns="41148" rIns="82296" bIns="41148" rtlCol="0" anchor="ctr"/>
          <a:lstStyle>
            <a:defPPr>
              <a:defRPr lang="en-US"/>
            </a:defPPr>
            <a:lvl1pPr marL="0" algn="ct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10"/>
              <a:t>EBI Hinxton</a:t>
            </a:r>
          </a:p>
        </p:txBody>
      </p:sp>
      <p:sp>
        <p:nvSpPr>
          <p:cNvPr id="17" name="TextBox 16">
            <a:extLst>
              <a:ext uri="{FF2B5EF4-FFF2-40B4-BE49-F238E27FC236}">
                <a16:creationId xmlns:a16="http://schemas.microsoft.com/office/drawing/2014/main" id="{71642CCA-4DEC-2447-A98D-193D7F02839C}"/>
              </a:ext>
            </a:extLst>
          </p:cNvPr>
          <p:cNvSpPr txBox="1"/>
          <p:nvPr/>
        </p:nvSpPr>
        <p:spPr>
          <a:xfrm>
            <a:off x="8325772" y="5401336"/>
            <a:ext cx="1439818" cy="369332"/>
          </a:xfrm>
          <a:prstGeom prst="rect">
            <a:avLst/>
          </a:prstGeom>
          <a:noFill/>
        </p:spPr>
        <p:txBody>
          <a:bodyPr wrap="none" rtlCol="0">
            <a:spAutoFit/>
          </a:bodyPr>
          <a:lstStyle/>
          <a:p>
            <a:r>
              <a:rPr lang="en-US" sz="900" dirty="0">
                <a:solidFill>
                  <a:schemeClr val="bg1">
                    <a:lumMod val="50000"/>
                  </a:schemeClr>
                </a:solidFill>
              </a:rPr>
              <a:t>Fernandes, </a:t>
            </a:r>
            <a:r>
              <a:rPr lang="en-US" sz="900" dirty="0" err="1">
                <a:solidFill>
                  <a:schemeClr val="bg1">
                    <a:lumMod val="50000"/>
                  </a:schemeClr>
                </a:solidFill>
              </a:rPr>
              <a:t>PLoS</a:t>
            </a:r>
            <a:r>
              <a:rPr lang="en-US" sz="900" dirty="0">
                <a:solidFill>
                  <a:schemeClr val="bg1">
                    <a:lumMod val="50000"/>
                  </a:schemeClr>
                </a:solidFill>
              </a:rPr>
              <a:t> ONE 2013</a:t>
            </a:r>
          </a:p>
          <a:p>
            <a:r>
              <a:rPr lang="en-US" sz="900" dirty="0" err="1">
                <a:solidFill>
                  <a:schemeClr val="bg1">
                    <a:lumMod val="50000"/>
                  </a:schemeClr>
                </a:solidFill>
              </a:rPr>
              <a:t>Gloor</a:t>
            </a:r>
            <a:r>
              <a:rPr lang="en-US" sz="900" dirty="0">
                <a:solidFill>
                  <a:schemeClr val="bg1">
                    <a:lumMod val="50000"/>
                  </a:schemeClr>
                </a:solidFill>
              </a:rPr>
              <a:t>, </a:t>
            </a:r>
            <a:r>
              <a:rPr lang="en-US" sz="900" dirty="0" err="1">
                <a:solidFill>
                  <a:schemeClr val="bg1">
                    <a:lumMod val="50000"/>
                  </a:schemeClr>
                </a:solidFill>
              </a:rPr>
              <a:t>Aus</a:t>
            </a:r>
            <a:r>
              <a:rPr lang="en-US" sz="900" dirty="0">
                <a:solidFill>
                  <a:schemeClr val="bg1">
                    <a:lumMod val="50000"/>
                  </a:schemeClr>
                </a:solidFill>
              </a:rPr>
              <a:t> J. Stat. 2016</a:t>
            </a:r>
          </a:p>
        </p:txBody>
      </p:sp>
      <p:pic>
        <p:nvPicPr>
          <p:cNvPr id="18" name="Picture 17" descr="replicate_lowEvalue.pdf">
            <a:extLst>
              <a:ext uri="{FF2B5EF4-FFF2-40B4-BE49-F238E27FC236}">
                <a16:creationId xmlns:a16="http://schemas.microsoft.com/office/drawing/2014/main" id="{B9FF1F94-C4BC-E94A-A0A4-E645FB19C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297" y="3858177"/>
            <a:ext cx="1893231" cy="1893231"/>
          </a:xfrm>
          <a:prstGeom prst="rect">
            <a:avLst/>
          </a:prstGeom>
        </p:spPr>
      </p:pic>
      <p:sp>
        <p:nvSpPr>
          <p:cNvPr id="19" name="Rectangle 18">
            <a:extLst>
              <a:ext uri="{FF2B5EF4-FFF2-40B4-BE49-F238E27FC236}">
                <a16:creationId xmlns:a16="http://schemas.microsoft.com/office/drawing/2014/main" id="{B3D61BF1-E3C5-B54F-A6D6-3B881CB23340}"/>
              </a:ext>
            </a:extLst>
          </p:cNvPr>
          <p:cNvSpPr/>
          <p:nvPr/>
        </p:nvSpPr>
        <p:spPr>
          <a:xfrm>
            <a:off x="7024294" y="4735286"/>
            <a:ext cx="337458" cy="228600"/>
          </a:xfrm>
          <a:prstGeom prst="rect">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cxnSp>
        <p:nvCxnSpPr>
          <p:cNvPr id="20" name="Straight Connector 19">
            <a:extLst>
              <a:ext uri="{FF2B5EF4-FFF2-40B4-BE49-F238E27FC236}">
                <a16:creationId xmlns:a16="http://schemas.microsoft.com/office/drawing/2014/main" id="{EC1FF480-5BC8-1049-BD58-5352BD25FFED}"/>
              </a:ext>
            </a:extLst>
          </p:cNvPr>
          <p:cNvCxnSpPr>
            <a:cxnSpLocks/>
          </p:cNvCxnSpPr>
          <p:nvPr/>
        </p:nvCxnSpPr>
        <p:spPr>
          <a:xfrm>
            <a:off x="6078459" y="4560088"/>
            <a:ext cx="961531" cy="1727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5E756C5-00BB-C04F-A515-9A22194E4E4E}"/>
              </a:ext>
            </a:extLst>
          </p:cNvPr>
          <p:cNvCxnSpPr>
            <a:cxnSpLocks/>
          </p:cNvCxnSpPr>
          <p:nvPr/>
        </p:nvCxnSpPr>
        <p:spPr>
          <a:xfrm flipV="1">
            <a:off x="6062764" y="4973551"/>
            <a:ext cx="961531" cy="138731"/>
          </a:xfrm>
          <a:prstGeom prst="line">
            <a:avLst/>
          </a:prstGeom>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FAFA65DD-E248-D443-B8BE-D3FB3488999F}"/>
              </a:ext>
            </a:extLst>
          </p:cNvPr>
          <p:cNvSpPr>
            <a:spLocks noGrp="1"/>
          </p:cNvSpPr>
          <p:nvPr>
            <p:ph type="sldNum" sz="quarter" idx="12"/>
          </p:nvPr>
        </p:nvSpPr>
        <p:spPr/>
        <p:txBody>
          <a:bodyPr/>
          <a:lstStyle/>
          <a:p>
            <a:fld id="{D859171E-ED9D-2E4B-8B1C-9E9DEF7245FD}" type="slidenum">
              <a:rPr lang="en-US" smtClean="0"/>
              <a:t>41</a:t>
            </a:fld>
            <a:endParaRPr lang="en-US"/>
          </a:p>
        </p:txBody>
      </p:sp>
    </p:spTree>
    <p:extLst>
      <p:ext uri="{BB962C8B-B14F-4D97-AF65-F5344CB8AC3E}">
        <p14:creationId xmlns:p14="http://schemas.microsoft.com/office/powerpoint/2010/main" val="73169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Compositional data and sequencing</a:t>
            </a:r>
          </a:p>
        </p:txBody>
      </p:sp>
      <p:sp>
        <p:nvSpPr>
          <p:cNvPr id="3" name="TextBox 2">
            <a:extLst>
              <a:ext uri="{FF2B5EF4-FFF2-40B4-BE49-F238E27FC236}">
                <a16:creationId xmlns:a16="http://schemas.microsoft.com/office/drawing/2014/main" id="{D32241F9-A750-6D4E-AD8E-BCA093C2A946}"/>
              </a:ext>
            </a:extLst>
          </p:cNvPr>
          <p:cNvSpPr txBox="1"/>
          <p:nvPr/>
        </p:nvSpPr>
        <p:spPr>
          <a:xfrm>
            <a:off x="939898" y="1428018"/>
            <a:ext cx="4546502" cy="3139321"/>
          </a:xfrm>
          <a:prstGeom prst="rect">
            <a:avLst/>
          </a:prstGeom>
          <a:noFill/>
        </p:spPr>
        <p:txBody>
          <a:bodyPr wrap="square" rtlCol="0">
            <a:spAutoFit/>
          </a:bodyPr>
          <a:lstStyle/>
          <a:p>
            <a:pPr marL="285750" indent="-285750">
              <a:buFont typeface="Arial" panose="020B0604020202020204" pitchFamily="34" charset="0"/>
              <a:buChar char="•"/>
            </a:pPr>
            <a:r>
              <a:rPr lang="en-CA" dirty="0"/>
              <a:t>Normalize to a centre </a:t>
            </a:r>
          </a:p>
          <a:p>
            <a:pPr marL="742950" lvl="1" indent="-285750">
              <a:buFont typeface="Arial" panose="020B0604020202020204" pitchFamily="34" charset="0"/>
              <a:buChar char="•"/>
            </a:pPr>
            <a:r>
              <a:rPr lang="en-CA" dirty="0"/>
              <a:t>0 values may interfere if very common</a:t>
            </a:r>
          </a:p>
          <a:p>
            <a:pPr marL="742950" lvl="1" indent="-285750">
              <a:buFont typeface="Arial" panose="020B0604020202020204" pitchFamily="34" charset="0"/>
              <a:buChar char="•"/>
            </a:pPr>
            <a:r>
              <a:rPr lang="en-CA" dirty="0"/>
              <a:t>Log(RLE) ~ CLR but 0’s treated differently</a:t>
            </a:r>
          </a:p>
          <a:p>
            <a:pPr marL="285750" indent="-285750">
              <a:buFont typeface="Arial" panose="020B0604020202020204" pitchFamily="34" charset="0"/>
              <a:buChar char="•"/>
            </a:pPr>
            <a:r>
              <a:rPr lang="en-CA" dirty="0"/>
              <a:t>Normalize to reference</a:t>
            </a:r>
          </a:p>
          <a:p>
            <a:pPr marL="742950" lvl="1" indent="-285750">
              <a:buFont typeface="Arial" panose="020B0604020202020204" pitchFamily="34" charset="0"/>
              <a:buChar char="•"/>
            </a:pPr>
            <a:r>
              <a:rPr lang="en-CA" dirty="0"/>
              <a:t>Spike-in ~ Housekeeping ~ qPCR</a:t>
            </a:r>
          </a:p>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b="1" dirty="0"/>
              <a:t>Interpretation should always be ‘what changes relative to the reference?’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pic>
        <p:nvPicPr>
          <p:cNvPr id="4" name="Content Placeholder 6" descr="simple_figure.pdf">
            <a:extLst>
              <a:ext uri="{FF2B5EF4-FFF2-40B4-BE49-F238E27FC236}">
                <a16:creationId xmlns:a16="http://schemas.microsoft.com/office/drawing/2014/main" id="{D0631081-0939-A744-97D7-BDCEC235C16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4" r="-287"/>
          <a:stretch/>
        </p:blipFill>
        <p:spPr>
          <a:xfrm>
            <a:off x="6096000" y="1602764"/>
            <a:ext cx="5345430" cy="4640897"/>
          </a:xfrm>
        </p:spPr>
      </p:pic>
    </p:spTree>
    <p:extLst>
      <p:ext uri="{BB962C8B-B14F-4D97-AF65-F5344CB8AC3E}">
        <p14:creationId xmlns:p14="http://schemas.microsoft.com/office/powerpoint/2010/main" val="2544883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Compositional PCA biplot</a:t>
            </a:r>
          </a:p>
        </p:txBody>
      </p:sp>
      <p:sp>
        <p:nvSpPr>
          <p:cNvPr id="3" name="TextBox 2">
            <a:extLst>
              <a:ext uri="{FF2B5EF4-FFF2-40B4-BE49-F238E27FC236}">
                <a16:creationId xmlns:a16="http://schemas.microsoft.com/office/drawing/2014/main" id="{D32241F9-A750-6D4E-AD8E-BCA093C2A946}"/>
              </a:ext>
            </a:extLst>
          </p:cNvPr>
          <p:cNvSpPr txBox="1"/>
          <p:nvPr/>
        </p:nvSpPr>
        <p:spPr>
          <a:xfrm>
            <a:off x="838200" y="2274838"/>
            <a:ext cx="4546502" cy="2308324"/>
          </a:xfrm>
          <a:prstGeom prst="rect">
            <a:avLst/>
          </a:prstGeom>
          <a:noFill/>
        </p:spPr>
        <p:txBody>
          <a:bodyPr wrap="square" rtlCol="0">
            <a:spAutoFit/>
          </a:bodyPr>
          <a:lstStyle/>
          <a:p>
            <a:pPr marL="285750" indent="-285750">
              <a:buFont typeface="Arial" panose="020B0604020202020204" pitchFamily="34" charset="0"/>
              <a:buChar char="•"/>
            </a:pPr>
            <a:r>
              <a:rPr lang="en-CA" dirty="0"/>
              <a:t>The most important thing is to conduct an exploratory data analysis to determine if there is anything to examine</a:t>
            </a:r>
          </a:p>
          <a:p>
            <a:pPr marL="285750" indent="-285750">
              <a:buFont typeface="Arial" panose="020B0604020202020204" pitchFamily="34" charset="0"/>
              <a:buChar char="•"/>
            </a:pPr>
            <a:r>
              <a:rPr lang="en-US" dirty="0"/>
              <a:t>You can save an enormous amount of time and energy by doing this rather than diving into the analysis</a:t>
            </a:r>
          </a:p>
          <a:p>
            <a:pPr marL="285750" indent="-285750">
              <a:buFont typeface="Arial" panose="020B0604020202020204" pitchFamily="34" charset="0"/>
              <a:buChar char="•"/>
            </a:pPr>
            <a:r>
              <a:rPr lang="en-US" dirty="0"/>
              <a:t>Compositional PCA biplot is the simplest and most useful tool</a:t>
            </a:r>
            <a:endParaRPr lang="en-CA" dirty="0"/>
          </a:p>
        </p:txBody>
      </p:sp>
      <p:pic>
        <p:nvPicPr>
          <p:cNvPr id="4" name="Picture 3">
            <a:extLst>
              <a:ext uri="{FF2B5EF4-FFF2-40B4-BE49-F238E27FC236}">
                <a16:creationId xmlns:a16="http://schemas.microsoft.com/office/drawing/2014/main" id="{369E0250-9144-F84D-8EE4-73D78493722C}"/>
              </a:ext>
            </a:extLst>
          </p:cNvPr>
          <p:cNvPicPr>
            <a:picLocks noChangeAspect="1"/>
          </p:cNvPicPr>
          <p:nvPr/>
        </p:nvPicPr>
        <p:blipFill>
          <a:blip r:embed="rId3"/>
          <a:stretch>
            <a:fillRect/>
          </a:stretch>
        </p:blipFill>
        <p:spPr>
          <a:xfrm>
            <a:off x="5690057" y="1294228"/>
            <a:ext cx="6130656" cy="4557932"/>
          </a:xfrm>
          <a:prstGeom prst="rect">
            <a:avLst/>
          </a:prstGeom>
        </p:spPr>
      </p:pic>
    </p:spTree>
    <p:extLst>
      <p:ext uri="{BB962C8B-B14F-4D97-AF65-F5344CB8AC3E}">
        <p14:creationId xmlns:p14="http://schemas.microsoft.com/office/powerpoint/2010/main" val="2563504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Compositional PCA biplot</a:t>
            </a:r>
          </a:p>
        </p:txBody>
      </p:sp>
      <p:sp>
        <p:nvSpPr>
          <p:cNvPr id="3" name="TextBox 2">
            <a:extLst>
              <a:ext uri="{FF2B5EF4-FFF2-40B4-BE49-F238E27FC236}">
                <a16:creationId xmlns:a16="http://schemas.microsoft.com/office/drawing/2014/main" id="{D32241F9-A750-6D4E-AD8E-BCA093C2A946}"/>
              </a:ext>
            </a:extLst>
          </p:cNvPr>
          <p:cNvSpPr txBox="1"/>
          <p:nvPr/>
        </p:nvSpPr>
        <p:spPr>
          <a:xfrm>
            <a:off x="838200" y="2274838"/>
            <a:ext cx="4546502" cy="2308324"/>
          </a:xfrm>
          <a:prstGeom prst="rect">
            <a:avLst/>
          </a:prstGeom>
          <a:noFill/>
        </p:spPr>
        <p:txBody>
          <a:bodyPr wrap="square" rtlCol="0">
            <a:spAutoFit/>
          </a:bodyPr>
          <a:lstStyle/>
          <a:p>
            <a:pPr marL="285750" indent="-285750">
              <a:buFont typeface="Arial" panose="020B0604020202020204" pitchFamily="34" charset="0"/>
              <a:buChar char="•"/>
            </a:pPr>
            <a:r>
              <a:rPr lang="en-CA" dirty="0"/>
              <a:t>Data</a:t>
            </a:r>
          </a:p>
          <a:p>
            <a:pPr marL="742950" lvl="1" indent="-285750">
              <a:buFont typeface="Arial" panose="020B0604020202020204" pitchFamily="34" charset="0"/>
              <a:buChar char="•"/>
            </a:pPr>
            <a:r>
              <a:rPr lang="en-CA" dirty="0"/>
              <a:t>Do something with 0 either </a:t>
            </a:r>
            <a:r>
              <a:rPr lang="en-CA" dirty="0" err="1"/>
              <a:t>pseudocount</a:t>
            </a:r>
            <a:r>
              <a:rPr lang="en-CA" dirty="0"/>
              <a:t>, imputation, or removal</a:t>
            </a:r>
          </a:p>
          <a:p>
            <a:pPr marL="285750" indent="-285750">
              <a:buFont typeface="Arial" panose="020B0604020202020204" pitchFamily="34" charset="0"/>
              <a:buChar char="•"/>
            </a:pPr>
            <a:r>
              <a:rPr lang="en-CA" dirty="0"/>
              <a:t>CLR or other transform</a:t>
            </a:r>
          </a:p>
          <a:p>
            <a:pPr marL="742950" lvl="1" indent="-285750">
              <a:buFont typeface="Arial" panose="020B0604020202020204" pitchFamily="34" charset="0"/>
              <a:buChar char="•"/>
            </a:pPr>
            <a:r>
              <a:rPr lang="en-CA" dirty="0"/>
              <a:t>Best not to use RLE or TMM as reference changes with each sample</a:t>
            </a:r>
          </a:p>
          <a:p>
            <a:pPr marL="285750" indent="-285750">
              <a:buFont typeface="Arial" panose="020B0604020202020204" pitchFamily="34" charset="0"/>
              <a:buChar char="•"/>
            </a:pPr>
            <a:r>
              <a:rPr lang="en-CA" dirty="0"/>
              <a:t>Generate a </a:t>
            </a:r>
            <a:r>
              <a:rPr lang="en-CA" dirty="0" err="1"/>
              <a:t>prcomp</a:t>
            </a:r>
            <a:r>
              <a:rPr lang="en-CA" dirty="0"/>
              <a:t>() object in R</a:t>
            </a:r>
          </a:p>
          <a:p>
            <a:pPr marL="285750" indent="-285750">
              <a:buFont typeface="Arial" panose="020B0604020202020204" pitchFamily="34" charset="0"/>
              <a:buChar char="•"/>
            </a:pPr>
            <a:r>
              <a:rPr lang="en-CA" dirty="0"/>
              <a:t>Use plot() and biplot() functions to explore</a:t>
            </a:r>
          </a:p>
        </p:txBody>
      </p:sp>
      <p:pic>
        <p:nvPicPr>
          <p:cNvPr id="4" name="Picture 3">
            <a:extLst>
              <a:ext uri="{FF2B5EF4-FFF2-40B4-BE49-F238E27FC236}">
                <a16:creationId xmlns:a16="http://schemas.microsoft.com/office/drawing/2014/main" id="{369E0250-9144-F84D-8EE4-73D78493722C}"/>
              </a:ext>
            </a:extLst>
          </p:cNvPr>
          <p:cNvPicPr>
            <a:picLocks noChangeAspect="1"/>
          </p:cNvPicPr>
          <p:nvPr/>
        </p:nvPicPr>
        <p:blipFill>
          <a:blip r:embed="rId3"/>
          <a:stretch>
            <a:fillRect/>
          </a:stretch>
        </p:blipFill>
        <p:spPr>
          <a:xfrm>
            <a:off x="5690057" y="1294228"/>
            <a:ext cx="6130656" cy="4557932"/>
          </a:xfrm>
          <a:prstGeom prst="rect">
            <a:avLst/>
          </a:prstGeom>
        </p:spPr>
      </p:pic>
    </p:spTree>
    <p:extLst>
      <p:ext uri="{BB962C8B-B14F-4D97-AF65-F5344CB8AC3E}">
        <p14:creationId xmlns:p14="http://schemas.microsoft.com/office/powerpoint/2010/main" val="250134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Compositional PCA biplot</a:t>
            </a:r>
          </a:p>
        </p:txBody>
      </p:sp>
      <p:sp>
        <p:nvSpPr>
          <p:cNvPr id="3" name="TextBox 2">
            <a:extLst>
              <a:ext uri="{FF2B5EF4-FFF2-40B4-BE49-F238E27FC236}">
                <a16:creationId xmlns:a16="http://schemas.microsoft.com/office/drawing/2014/main" id="{D32241F9-A750-6D4E-AD8E-BCA093C2A946}"/>
              </a:ext>
            </a:extLst>
          </p:cNvPr>
          <p:cNvSpPr txBox="1"/>
          <p:nvPr/>
        </p:nvSpPr>
        <p:spPr>
          <a:xfrm>
            <a:off x="838200" y="2274838"/>
            <a:ext cx="4546502" cy="2862322"/>
          </a:xfrm>
          <a:prstGeom prst="rect">
            <a:avLst/>
          </a:prstGeom>
          <a:noFill/>
        </p:spPr>
        <p:txBody>
          <a:bodyPr wrap="square" rtlCol="0">
            <a:spAutoFit/>
          </a:bodyPr>
          <a:lstStyle/>
          <a:p>
            <a:pPr marL="285750" indent="-285750">
              <a:buFont typeface="Arial" panose="020B0604020202020204" pitchFamily="34" charset="0"/>
              <a:buChar char="•"/>
            </a:pPr>
            <a:r>
              <a:rPr lang="en-CA" dirty="0"/>
              <a:t>There are as many dimensions as n-1 of the samples or variables: whichever is less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Scree plot gives proportion of variance (information) explained by each orthogonal data axis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 totally random data we expect to see a linear loss of information with increasing dimension</a:t>
            </a:r>
          </a:p>
        </p:txBody>
      </p:sp>
      <p:pic>
        <p:nvPicPr>
          <p:cNvPr id="4" name="Picture 3">
            <a:extLst>
              <a:ext uri="{FF2B5EF4-FFF2-40B4-BE49-F238E27FC236}">
                <a16:creationId xmlns:a16="http://schemas.microsoft.com/office/drawing/2014/main" id="{369E0250-9144-F84D-8EE4-73D78493722C}"/>
              </a:ext>
            </a:extLst>
          </p:cNvPr>
          <p:cNvPicPr>
            <a:picLocks noChangeAspect="1"/>
          </p:cNvPicPr>
          <p:nvPr/>
        </p:nvPicPr>
        <p:blipFill>
          <a:blip r:embed="rId3"/>
          <a:stretch>
            <a:fillRect/>
          </a:stretch>
        </p:blipFill>
        <p:spPr>
          <a:xfrm>
            <a:off x="5690057" y="1294228"/>
            <a:ext cx="6130656" cy="4557932"/>
          </a:xfrm>
          <a:prstGeom prst="rect">
            <a:avLst/>
          </a:prstGeom>
        </p:spPr>
      </p:pic>
    </p:spTree>
    <p:extLst>
      <p:ext uri="{BB962C8B-B14F-4D97-AF65-F5344CB8AC3E}">
        <p14:creationId xmlns:p14="http://schemas.microsoft.com/office/powerpoint/2010/main" val="1195332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2241F9-A750-6D4E-AD8E-BCA093C2A946}"/>
              </a:ext>
            </a:extLst>
          </p:cNvPr>
          <p:cNvSpPr txBox="1"/>
          <p:nvPr/>
        </p:nvSpPr>
        <p:spPr>
          <a:xfrm>
            <a:off x="416168" y="1315608"/>
            <a:ext cx="5273887" cy="5355312"/>
          </a:xfrm>
          <a:prstGeom prst="rect">
            <a:avLst/>
          </a:prstGeom>
          <a:noFill/>
        </p:spPr>
        <p:txBody>
          <a:bodyPr wrap="square" rtlCol="0">
            <a:spAutoFit/>
          </a:bodyPr>
          <a:lstStyle/>
          <a:p>
            <a:pPr marL="285750" indent="-285750">
              <a:buFont typeface="Arial" panose="020B0604020202020204" pitchFamily="34" charset="0"/>
              <a:buChar char="•"/>
            </a:pPr>
            <a:r>
              <a:rPr lang="en-CA" dirty="0"/>
              <a:t>Each arrow is a species </a:t>
            </a:r>
          </a:p>
          <a:p>
            <a:pPr marL="742950" lvl="1" indent="-285750">
              <a:buFont typeface="Arial" panose="020B0604020202020204" pitchFamily="34" charset="0"/>
              <a:buChar char="•"/>
            </a:pPr>
            <a:r>
              <a:rPr lang="en-CA" dirty="0"/>
              <a:t>Position of species is determined by variance between samples</a:t>
            </a:r>
          </a:p>
          <a:p>
            <a:pPr marL="1200150" lvl="2" indent="-285750">
              <a:buFont typeface="Arial" panose="020B0604020202020204" pitchFamily="34" charset="0"/>
              <a:buChar char="•"/>
            </a:pPr>
            <a:r>
              <a:rPr lang="en-CA" dirty="0"/>
              <a:t>E.g. </a:t>
            </a:r>
            <a:r>
              <a:rPr lang="en-CA" i="1" dirty="0"/>
              <a:t>L. </a:t>
            </a:r>
            <a:r>
              <a:rPr lang="en-CA" i="1" dirty="0" err="1"/>
              <a:t>iners</a:t>
            </a:r>
            <a:r>
              <a:rPr lang="en-CA" i="1" dirty="0"/>
              <a:t> </a:t>
            </a:r>
            <a:r>
              <a:rPr lang="en-CA" dirty="0"/>
              <a:t>is highly variable and enriched in the blue samples</a:t>
            </a:r>
          </a:p>
          <a:p>
            <a:pPr marL="742950" lvl="1" indent="-285750">
              <a:buFont typeface="Arial" panose="020B0604020202020204" pitchFamily="34" charset="0"/>
              <a:buChar char="•"/>
            </a:pPr>
            <a:r>
              <a:rPr lang="en-CA" dirty="0"/>
              <a:t>Angle between arrows is ~ Pearson’s correlation with low angles meaning higher correlation</a:t>
            </a:r>
          </a:p>
          <a:p>
            <a:pPr marL="742950" lvl="1" indent="-285750">
              <a:buFont typeface="Arial" panose="020B0604020202020204" pitchFamily="34" charset="0"/>
              <a:buChar char="•"/>
            </a:pPr>
            <a:r>
              <a:rPr lang="en-CA" dirty="0"/>
              <a:t>Length of arrow is ~ variance</a:t>
            </a:r>
          </a:p>
          <a:p>
            <a:pPr marL="742950" lvl="1" indent="-285750">
              <a:buFont typeface="Arial" panose="020B0604020202020204" pitchFamily="34" charset="0"/>
              <a:buChar char="•"/>
            </a:pPr>
            <a:r>
              <a:rPr lang="en-CA" dirty="0"/>
              <a:t>Distance between arrow tips ~ ratio of variance between species</a:t>
            </a:r>
          </a:p>
          <a:p>
            <a:pPr marL="1200150" lvl="2" indent="-285750">
              <a:buFont typeface="Arial" panose="020B0604020202020204" pitchFamily="34" charset="0"/>
              <a:buChar char="•"/>
            </a:pPr>
            <a:r>
              <a:rPr lang="en-CA" dirty="0"/>
              <a:t>E.g. </a:t>
            </a:r>
            <a:r>
              <a:rPr lang="en-CA" dirty="0" err="1"/>
              <a:t>Megasphaera</a:t>
            </a:r>
            <a:r>
              <a:rPr lang="en-CA" dirty="0"/>
              <a:t> and BVAB2 are highly correlated, have similar variance and so have a near constant ratio in the dataset</a:t>
            </a:r>
          </a:p>
          <a:p>
            <a:pPr marL="742950" lvl="1" indent="-285750">
              <a:buFont typeface="Arial" panose="020B0604020202020204" pitchFamily="34" charset="0"/>
              <a:buChar char="•"/>
            </a:pPr>
            <a:r>
              <a:rPr lang="en-CA" dirty="0"/>
              <a:t>Arrow tips on the same line have an inverse relationship </a:t>
            </a:r>
          </a:p>
          <a:p>
            <a:pPr marL="1200150" lvl="2" indent="-285750">
              <a:buFont typeface="Arial" panose="020B0604020202020204" pitchFamily="34" charset="0"/>
              <a:buChar char="•"/>
            </a:pPr>
            <a:r>
              <a:rPr lang="en-CA" dirty="0"/>
              <a:t>E.g. P, A are inversely related to Lc, Li </a:t>
            </a:r>
          </a:p>
          <a:p>
            <a:pPr marL="285750" indent="-285750">
              <a:buFont typeface="Arial" panose="020B0604020202020204" pitchFamily="34" charset="0"/>
              <a:buChar char="•"/>
            </a:pPr>
            <a:r>
              <a:rPr lang="en-CA" dirty="0"/>
              <a:t>Large angles or large distances have no meaningful interpretation</a:t>
            </a:r>
          </a:p>
        </p:txBody>
      </p:sp>
      <p:pic>
        <p:nvPicPr>
          <p:cNvPr id="4" name="Picture 3">
            <a:extLst>
              <a:ext uri="{FF2B5EF4-FFF2-40B4-BE49-F238E27FC236}">
                <a16:creationId xmlns:a16="http://schemas.microsoft.com/office/drawing/2014/main" id="{369E0250-9144-F84D-8EE4-73D78493722C}"/>
              </a:ext>
            </a:extLst>
          </p:cNvPr>
          <p:cNvPicPr>
            <a:picLocks noChangeAspect="1"/>
          </p:cNvPicPr>
          <p:nvPr/>
        </p:nvPicPr>
        <p:blipFill rotWithShape="1">
          <a:blip r:embed="rId3"/>
          <a:srcRect r="30811"/>
          <a:stretch/>
        </p:blipFill>
        <p:spPr>
          <a:xfrm>
            <a:off x="5690056" y="763893"/>
            <a:ext cx="5663744" cy="6085945"/>
          </a:xfrm>
          <a:prstGeom prst="rect">
            <a:avLst/>
          </a:prstGeom>
        </p:spPr>
      </p:pic>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Compositional PCA biplot</a:t>
            </a:r>
          </a:p>
        </p:txBody>
      </p:sp>
    </p:spTree>
    <p:extLst>
      <p:ext uri="{BB962C8B-B14F-4D97-AF65-F5344CB8AC3E}">
        <p14:creationId xmlns:p14="http://schemas.microsoft.com/office/powerpoint/2010/main" val="911004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2241F9-A750-6D4E-AD8E-BCA093C2A946}"/>
              </a:ext>
            </a:extLst>
          </p:cNvPr>
          <p:cNvSpPr txBox="1"/>
          <p:nvPr/>
        </p:nvSpPr>
        <p:spPr>
          <a:xfrm>
            <a:off x="416169" y="2666107"/>
            <a:ext cx="5273887" cy="3139321"/>
          </a:xfrm>
          <a:prstGeom prst="rect">
            <a:avLst/>
          </a:prstGeom>
          <a:noFill/>
        </p:spPr>
        <p:txBody>
          <a:bodyPr wrap="square" rtlCol="0">
            <a:spAutoFit/>
          </a:bodyPr>
          <a:lstStyle/>
          <a:p>
            <a:pPr marL="285750" indent="-285750">
              <a:buFont typeface="Arial" panose="020B0604020202020204" pitchFamily="34" charset="0"/>
              <a:buChar char="•"/>
            </a:pPr>
            <a:r>
              <a:rPr lang="en-CA" dirty="0"/>
              <a:t>Each label is a sample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Colored by group; red or blue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Distance between samples ~ Euclidian distance with </a:t>
            </a:r>
            <a:r>
              <a:rPr lang="en-CA" dirty="0" err="1"/>
              <a:t>clr</a:t>
            </a:r>
            <a:r>
              <a:rPr lang="en-CA" dirty="0"/>
              <a:t> transformed data</a:t>
            </a:r>
          </a:p>
          <a:p>
            <a:pPr marL="742950" lvl="1" indent="-285750">
              <a:buFont typeface="Arial" panose="020B0604020202020204" pitchFamily="34" charset="0"/>
              <a:buChar char="•"/>
            </a:pPr>
            <a:r>
              <a:rPr lang="en-CA" dirty="0"/>
              <a:t>But precision is dependent on the %variance explained on the axes (here ~60% total)</a:t>
            </a:r>
          </a:p>
          <a:p>
            <a:pPr marL="742950" lvl="1" indent="-285750">
              <a:buFont typeface="Arial" panose="020B0604020202020204" pitchFamily="34" charset="0"/>
              <a:buChar char="•"/>
            </a:pPr>
            <a:r>
              <a:rPr lang="en-CA" dirty="0"/>
              <a:t>So here we still have some imprecision in distance estimation but the majority of red and blue samples are well separated</a:t>
            </a:r>
          </a:p>
        </p:txBody>
      </p:sp>
      <p:pic>
        <p:nvPicPr>
          <p:cNvPr id="4" name="Picture 3">
            <a:extLst>
              <a:ext uri="{FF2B5EF4-FFF2-40B4-BE49-F238E27FC236}">
                <a16:creationId xmlns:a16="http://schemas.microsoft.com/office/drawing/2014/main" id="{369E0250-9144-F84D-8EE4-73D78493722C}"/>
              </a:ext>
            </a:extLst>
          </p:cNvPr>
          <p:cNvPicPr>
            <a:picLocks noChangeAspect="1"/>
          </p:cNvPicPr>
          <p:nvPr/>
        </p:nvPicPr>
        <p:blipFill rotWithShape="1">
          <a:blip r:embed="rId3"/>
          <a:srcRect r="30811"/>
          <a:stretch/>
        </p:blipFill>
        <p:spPr>
          <a:xfrm>
            <a:off x="5690056" y="763893"/>
            <a:ext cx="5663744" cy="6085945"/>
          </a:xfrm>
          <a:prstGeom prst="rect">
            <a:avLst/>
          </a:prstGeom>
        </p:spPr>
      </p:pic>
      <p:sp>
        <p:nvSpPr>
          <p:cNvPr id="2" name="Title 1">
            <a:extLst>
              <a:ext uri="{FF2B5EF4-FFF2-40B4-BE49-F238E27FC236}">
                <a16:creationId xmlns:a16="http://schemas.microsoft.com/office/drawing/2014/main" id="{1B5BA7B8-08D5-0549-88C1-CA4E66539521}"/>
              </a:ext>
            </a:extLst>
          </p:cNvPr>
          <p:cNvSpPr>
            <a:spLocks noGrp="1"/>
          </p:cNvSpPr>
          <p:nvPr>
            <p:ph type="title"/>
          </p:nvPr>
        </p:nvSpPr>
        <p:spPr/>
        <p:txBody>
          <a:bodyPr/>
          <a:lstStyle/>
          <a:p>
            <a:r>
              <a:rPr lang="en-US" dirty="0"/>
              <a:t>Compositional PCA biplot</a:t>
            </a:r>
          </a:p>
        </p:txBody>
      </p:sp>
    </p:spTree>
    <p:extLst>
      <p:ext uri="{BB962C8B-B14F-4D97-AF65-F5344CB8AC3E}">
        <p14:creationId xmlns:p14="http://schemas.microsoft.com/office/powerpoint/2010/main" val="3803834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1E245-420A-7748-B913-7FD32ED229BB}"/>
              </a:ext>
            </a:extLst>
          </p:cNvPr>
          <p:cNvPicPr>
            <a:picLocks noGrp="1" noChangeAspect="1"/>
          </p:cNvPicPr>
          <p:nvPr>
            <p:ph idx="1"/>
          </p:nvPr>
        </p:nvPicPr>
        <p:blipFill>
          <a:blip r:embed="rId2"/>
          <a:stretch>
            <a:fillRect/>
          </a:stretch>
        </p:blipFill>
        <p:spPr>
          <a:xfrm>
            <a:off x="1064137" y="581332"/>
            <a:ext cx="4203700" cy="533400"/>
          </a:xfrm>
          <a:prstGeom prst="rect">
            <a:avLst/>
          </a:prstGeom>
        </p:spPr>
      </p:pic>
      <p:pic>
        <p:nvPicPr>
          <p:cNvPr id="4" name="Picture 3">
            <a:extLst>
              <a:ext uri="{FF2B5EF4-FFF2-40B4-BE49-F238E27FC236}">
                <a16:creationId xmlns:a16="http://schemas.microsoft.com/office/drawing/2014/main" id="{C106FCDE-0A75-B34D-B676-801AF7D16E1A}"/>
              </a:ext>
            </a:extLst>
          </p:cNvPr>
          <p:cNvPicPr>
            <a:picLocks noChangeAspect="1"/>
          </p:cNvPicPr>
          <p:nvPr/>
        </p:nvPicPr>
        <p:blipFill>
          <a:blip r:embed="rId3"/>
          <a:stretch>
            <a:fillRect/>
          </a:stretch>
        </p:blipFill>
        <p:spPr>
          <a:xfrm>
            <a:off x="1064137" y="1114732"/>
            <a:ext cx="4203700" cy="1600200"/>
          </a:xfrm>
          <a:prstGeom prst="rect">
            <a:avLst/>
          </a:prstGeom>
        </p:spPr>
      </p:pic>
      <p:pic>
        <p:nvPicPr>
          <p:cNvPr id="7" name="Picture 6">
            <a:extLst>
              <a:ext uri="{FF2B5EF4-FFF2-40B4-BE49-F238E27FC236}">
                <a16:creationId xmlns:a16="http://schemas.microsoft.com/office/drawing/2014/main" id="{F2AF1C38-A7B1-D14B-8695-379C08EBDB3D}"/>
              </a:ext>
            </a:extLst>
          </p:cNvPr>
          <p:cNvPicPr>
            <a:picLocks noChangeAspect="1"/>
          </p:cNvPicPr>
          <p:nvPr/>
        </p:nvPicPr>
        <p:blipFill>
          <a:blip r:embed="rId4"/>
          <a:stretch>
            <a:fillRect/>
          </a:stretch>
        </p:blipFill>
        <p:spPr>
          <a:xfrm>
            <a:off x="500906" y="3346515"/>
            <a:ext cx="6021851" cy="2875772"/>
          </a:xfrm>
          <a:prstGeom prst="rect">
            <a:avLst/>
          </a:prstGeom>
        </p:spPr>
      </p:pic>
      <p:pic>
        <p:nvPicPr>
          <p:cNvPr id="3" name="Picture 2">
            <a:extLst>
              <a:ext uri="{FF2B5EF4-FFF2-40B4-BE49-F238E27FC236}">
                <a16:creationId xmlns:a16="http://schemas.microsoft.com/office/drawing/2014/main" id="{61A9D9B3-D6EC-A944-9095-BCCC3DC9B889}"/>
              </a:ext>
            </a:extLst>
          </p:cNvPr>
          <p:cNvPicPr>
            <a:picLocks noChangeAspect="1"/>
          </p:cNvPicPr>
          <p:nvPr/>
        </p:nvPicPr>
        <p:blipFill>
          <a:blip r:embed="rId5"/>
          <a:stretch>
            <a:fillRect/>
          </a:stretch>
        </p:blipFill>
        <p:spPr>
          <a:xfrm>
            <a:off x="458367" y="3287858"/>
            <a:ext cx="6106928" cy="2993085"/>
          </a:xfrm>
          <a:prstGeom prst="rect">
            <a:avLst/>
          </a:prstGeom>
        </p:spPr>
      </p:pic>
    </p:spTree>
    <p:extLst>
      <p:ext uri="{BB962C8B-B14F-4D97-AF65-F5344CB8AC3E}">
        <p14:creationId xmlns:p14="http://schemas.microsoft.com/office/powerpoint/2010/main" val="1847849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1E245-420A-7748-B913-7FD32ED229BB}"/>
              </a:ext>
            </a:extLst>
          </p:cNvPr>
          <p:cNvPicPr>
            <a:picLocks noGrp="1" noChangeAspect="1"/>
          </p:cNvPicPr>
          <p:nvPr>
            <p:ph idx="1"/>
          </p:nvPr>
        </p:nvPicPr>
        <p:blipFill>
          <a:blip r:embed="rId2"/>
          <a:stretch>
            <a:fillRect/>
          </a:stretch>
        </p:blipFill>
        <p:spPr>
          <a:xfrm>
            <a:off x="1064137" y="581332"/>
            <a:ext cx="4203700" cy="533400"/>
          </a:xfrm>
          <a:prstGeom prst="rect">
            <a:avLst/>
          </a:prstGeom>
        </p:spPr>
      </p:pic>
      <p:pic>
        <p:nvPicPr>
          <p:cNvPr id="4" name="Picture 3">
            <a:extLst>
              <a:ext uri="{FF2B5EF4-FFF2-40B4-BE49-F238E27FC236}">
                <a16:creationId xmlns:a16="http://schemas.microsoft.com/office/drawing/2014/main" id="{C106FCDE-0A75-B34D-B676-801AF7D16E1A}"/>
              </a:ext>
            </a:extLst>
          </p:cNvPr>
          <p:cNvPicPr>
            <a:picLocks noChangeAspect="1"/>
          </p:cNvPicPr>
          <p:nvPr/>
        </p:nvPicPr>
        <p:blipFill>
          <a:blip r:embed="rId3"/>
          <a:stretch>
            <a:fillRect/>
          </a:stretch>
        </p:blipFill>
        <p:spPr>
          <a:xfrm>
            <a:off x="1064137" y="1114732"/>
            <a:ext cx="4203700" cy="1600200"/>
          </a:xfrm>
          <a:prstGeom prst="rect">
            <a:avLst/>
          </a:prstGeom>
        </p:spPr>
      </p:pic>
      <p:pic>
        <p:nvPicPr>
          <p:cNvPr id="7" name="Picture 6">
            <a:extLst>
              <a:ext uri="{FF2B5EF4-FFF2-40B4-BE49-F238E27FC236}">
                <a16:creationId xmlns:a16="http://schemas.microsoft.com/office/drawing/2014/main" id="{F2AF1C38-A7B1-D14B-8695-379C08EBDB3D}"/>
              </a:ext>
            </a:extLst>
          </p:cNvPr>
          <p:cNvPicPr>
            <a:picLocks noChangeAspect="1"/>
          </p:cNvPicPr>
          <p:nvPr/>
        </p:nvPicPr>
        <p:blipFill>
          <a:blip r:embed="rId4"/>
          <a:stretch>
            <a:fillRect/>
          </a:stretch>
        </p:blipFill>
        <p:spPr>
          <a:xfrm>
            <a:off x="500906" y="3346515"/>
            <a:ext cx="6021851" cy="2875772"/>
          </a:xfrm>
          <a:prstGeom prst="rect">
            <a:avLst/>
          </a:prstGeom>
        </p:spPr>
      </p:pic>
      <p:sp>
        <p:nvSpPr>
          <p:cNvPr id="2" name="TextBox 1">
            <a:extLst>
              <a:ext uri="{FF2B5EF4-FFF2-40B4-BE49-F238E27FC236}">
                <a16:creationId xmlns:a16="http://schemas.microsoft.com/office/drawing/2014/main" id="{392C498B-D256-4D4A-B8F8-12D1AB0E9BAD}"/>
              </a:ext>
            </a:extLst>
          </p:cNvPr>
          <p:cNvSpPr txBox="1"/>
          <p:nvPr/>
        </p:nvSpPr>
        <p:spPr>
          <a:xfrm>
            <a:off x="7244861" y="2345600"/>
            <a:ext cx="448759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 approximate difference can be inferred from the biplot. </a:t>
            </a:r>
          </a:p>
          <a:p>
            <a:pPr marL="742950" lvl="1" indent="-285750">
              <a:buFont typeface="Arial" panose="020B0604020202020204" pitchFamily="34" charset="0"/>
              <a:buChar char="•"/>
            </a:pPr>
            <a:r>
              <a:rPr lang="en-US" dirty="0"/>
              <a:t>Features near the middle have low variance and so should have low difference between groups</a:t>
            </a:r>
          </a:p>
          <a:p>
            <a:pPr marL="742950" lvl="1" indent="-285750">
              <a:buFont typeface="Arial" panose="020B0604020202020204" pitchFamily="34" charset="0"/>
              <a:buChar char="•"/>
            </a:pPr>
            <a:r>
              <a:rPr lang="en-US" dirty="0"/>
              <a:t>Features near the edges have low variance and so should have high difference between groups</a:t>
            </a:r>
          </a:p>
          <a:p>
            <a:pPr marL="742950" lvl="1" indent="-285750">
              <a:buFont typeface="Arial" panose="020B0604020202020204" pitchFamily="34" charset="0"/>
              <a:buChar char="•"/>
            </a:pPr>
            <a:r>
              <a:rPr lang="en-US" dirty="0"/>
              <a:t>The difference could be ‘significant’ if the dispersion of this difference is small</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492E13A0-77C8-B743-BC69-1A0D25E5CF92}"/>
              </a:ext>
            </a:extLst>
          </p:cNvPr>
          <p:cNvPicPr>
            <a:picLocks noChangeAspect="1"/>
          </p:cNvPicPr>
          <p:nvPr/>
        </p:nvPicPr>
        <p:blipFill>
          <a:blip r:embed="rId5"/>
          <a:stretch>
            <a:fillRect/>
          </a:stretch>
        </p:blipFill>
        <p:spPr>
          <a:xfrm>
            <a:off x="458367" y="3287858"/>
            <a:ext cx="6106928" cy="2993085"/>
          </a:xfrm>
          <a:prstGeom prst="rect">
            <a:avLst/>
          </a:prstGeom>
        </p:spPr>
      </p:pic>
    </p:spTree>
    <p:extLst>
      <p:ext uri="{BB962C8B-B14F-4D97-AF65-F5344CB8AC3E}">
        <p14:creationId xmlns:p14="http://schemas.microsoft.com/office/powerpoint/2010/main" val="4292837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44E8-603C-E040-8CB7-E954B1836B46}"/>
              </a:ext>
            </a:extLst>
          </p:cNvPr>
          <p:cNvSpPr>
            <a:spLocks noGrp="1"/>
          </p:cNvSpPr>
          <p:nvPr>
            <p:ph type="title"/>
          </p:nvPr>
        </p:nvSpPr>
        <p:spPr>
          <a:xfrm>
            <a:off x="838200" y="365125"/>
            <a:ext cx="10515600" cy="450849"/>
          </a:xfrm>
        </p:spPr>
        <p:txBody>
          <a:bodyPr>
            <a:normAutofit fontScale="90000"/>
          </a:bodyPr>
          <a:lstStyle/>
          <a:p>
            <a:r>
              <a:rPr lang="en-US" dirty="0"/>
              <a:t>A brief timeline of seq-omics and microbiome</a:t>
            </a:r>
          </a:p>
        </p:txBody>
      </p:sp>
      <p:pic>
        <p:nvPicPr>
          <p:cNvPr id="7" name="Content Placeholder 6">
            <a:extLst>
              <a:ext uri="{FF2B5EF4-FFF2-40B4-BE49-F238E27FC236}">
                <a16:creationId xmlns:a16="http://schemas.microsoft.com/office/drawing/2014/main" id="{A85337EE-2436-A74A-B40F-1C7BDAAF47D7}"/>
              </a:ext>
            </a:extLst>
          </p:cNvPr>
          <p:cNvPicPr>
            <a:picLocks noGrp="1" noChangeAspect="1"/>
          </p:cNvPicPr>
          <p:nvPr>
            <p:ph idx="1"/>
          </p:nvPr>
        </p:nvPicPr>
        <p:blipFill>
          <a:blip r:embed="rId2"/>
          <a:stretch>
            <a:fillRect/>
          </a:stretch>
        </p:blipFill>
        <p:spPr>
          <a:xfrm>
            <a:off x="1447800" y="1084263"/>
            <a:ext cx="9296400" cy="5016500"/>
          </a:xfrm>
          <a:prstGeom prst="rect">
            <a:avLst/>
          </a:prstGeom>
        </p:spPr>
      </p:pic>
    </p:spTree>
    <p:extLst>
      <p:ext uri="{BB962C8B-B14F-4D97-AF65-F5344CB8AC3E}">
        <p14:creationId xmlns:p14="http://schemas.microsoft.com/office/powerpoint/2010/main" val="1628718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A6DCBF-7544-314A-8CAA-BF871137A930}"/>
              </a:ext>
            </a:extLst>
          </p:cNvPr>
          <p:cNvPicPr>
            <a:picLocks noChangeAspect="1"/>
          </p:cNvPicPr>
          <p:nvPr/>
        </p:nvPicPr>
        <p:blipFill>
          <a:blip r:embed="rId2"/>
          <a:stretch>
            <a:fillRect/>
          </a:stretch>
        </p:blipFill>
        <p:spPr>
          <a:xfrm>
            <a:off x="458367" y="3287858"/>
            <a:ext cx="6106928" cy="2993085"/>
          </a:xfrm>
          <a:prstGeom prst="rect">
            <a:avLst/>
          </a:prstGeom>
        </p:spPr>
      </p:pic>
      <p:pic>
        <p:nvPicPr>
          <p:cNvPr id="5" name="Content Placeholder 4">
            <a:extLst>
              <a:ext uri="{FF2B5EF4-FFF2-40B4-BE49-F238E27FC236}">
                <a16:creationId xmlns:a16="http://schemas.microsoft.com/office/drawing/2014/main" id="{C6A1E245-420A-7748-B913-7FD32ED229BB}"/>
              </a:ext>
            </a:extLst>
          </p:cNvPr>
          <p:cNvPicPr>
            <a:picLocks noGrp="1" noChangeAspect="1"/>
          </p:cNvPicPr>
          <p:nvPr>
            <p:ph idx="1"/>
          </p:nvPr>
        </p:nvPicPr>
        <p:blipFill>
          <a:blip r:embed="rId3"/>
          <a:stretch>
            <a:fillRect/>
          </a:stretch>
        </p:blipFill>
        <p:spPr>
          <a:xfrm>
            <a:off x="1064137" y="581332"/>
            <a:ext cx="4203700" cy="533400"/>
          </a:xfrm>
          <a:prstGeom prst="rect">
            <a:avLst/>
          </a:prstGeom>
        </p:spPr>
      </p:pic>
      <p:pic>
        <p:nvPicPr>
          <p:cNvPr id="4" name="Picture 3">
            <a:extLst>
              <a:ext uri="{FF2B5EF4-FFF2-40B4-BE49-F238E27FC236}">
                <a16:creationId xmlns:a16="http://schemas.microsoft.com/office/drawing/2014/main" id="{C106FCDE-0A75-B34D-B676-801AF7D16E1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50461"/>
          <a:stretch/>
        </p:blipFill>
        <p:spPr>
          <a:xfrm>
            <a:off x="1064137" y="1114732"/>
            <a:ext cx="4203700" cy="792726"/>
          </a:xfrm>
          <a:prstGeom prst="rect">
            <a:avLst/>
          </a:prstGeom>
        </p:spPr>
      </p:pic>
      <p:grpSp>
        <p:nvGrpSpPr>
          <p:cNvPr id="10" name="Group 9">
            <a:extLst>
              <a:ext uri="{FF2B5EF4-FFF2-40B4-BE49-F238E27FC236}">
                <a16:creationId xmlns:a16="http://schemas.microsoft.com/office/drawing/2014/main" id="{3936B85B-61EE-2746-894A-9B292906E535}"/>
              </a:ext>
            </a:extLst>
          </p:cNvPr>
          <p:cNvGrpSpPr/>
          <p:nvPr/>
        </p:nvGrpSpPr>
        <p:grpSpPr>
          <a:xfrm>
            <a:off x="7740980" y="880031"/>
            <a:ext cx="3935203" cy="5097938"/>
            <a:chOff x="7735120" y="1740719"/>
            <a:chExt cx="2803770" cy="3632200"/>
          </a:xfrm>
        </p:grpSpPr>
        <p:pic>
          <p:nvPicPr>
            <p:cNvPr id="8" name="Picture 7">
              <a:extLst>
                <a:ext uri="{FF2B5EF4-FFF2-40B4-BE49-F238E27FC236}">
                  <a16:creationId xmlns:a16="http://schemas.microsoft.com/office/drawing/2014/main" id="{A596599F-6B9F-D741-A137-AEBE1A16037F}"/>
                </a:ext>
              </a:extLst>
            </p:cNvPr>
            <p:cNvPicPr>
              <a:picLocks noChangeAspect="1"/>
            </p:cNvPicPr>
            <p:nvPr/>
          </p:nvPicPr>
          <p:blipFill>
            <a:blip r:embed="rId5"/>
            <a:stretch>
              <a:fillRect/>
            </a:stretch>
          </p:blipFill>
          <p:spPr>
            <a:xfrm>
              <a:off x="7735120" y="1740719"/>
              <a:ext cx="1244600" cy="3632200"/>
            </a:xfrm>
            <a:prstGeom prst="rect">
              <a:avLst/>
            </a:prstGeom>
          </p:spPr>
        </p:pic>
        <p:pic>
          <p:nvPicPr>
            <p:cNvPr id="9" name="Picture 8">
              <a:extLst>
                <a:ext uri="{FF2B5EF4-FFF2-40B4-BE49-F238E27FC236}">
                  <a16:creationId xmlns:a16="http://schemas.microsoft.com/office/drawing/2014/main" id="{DF6F55B9-9726-8E44-A86F-F391647CB8CA}"/>
                </a:ext>
              </a:extLst>
            </p:cNvPr>
            <p:cNvPicPr>
              <a:picLocks noChangeAspect="1"/>
            </p:cNvPicPr>
            <p:nvPr/>
          </p:nvPicPr>
          <p:blipFill>
            <a:blip r:embed="rId6"/>
            <a:stretch>
              <a:fillRect/>
            </a:stretch>
          </p:blipFill>
          <p:spPr>
            <a:xfrm>
              <a:off x="8938690" y="1753419"/>
              <a:ext cx="1600200" cy="3619500"/>
            </a:xfrm>
            <a:prstGeom prst="rect">
              <a:avLst/>
            </a:prstGeom>
          </p:spPr>
        </p:pic>
      </p:grpSp>
      <p:cxnSp>
        <p:nvCxnSpPr>
          <p:cNvPr id="18" name="Straight Arrow Connector 17">
            <a:extLst>
              <a:ext uri="{FF2B5EF4-FFF2-40B4-BE49-F238E27FC236}">
                <a16:creationId xmlns:a16="http://schemas.microsoft.com/office/drawing/2014/main" id="{D5111090-E19B-E946-BAE7-0BFB8DDF7129}"/>
              </a:ext>
            </a:extLst>
          </p:cNvPr>
          <p:cNvCxnSpPr>
            <a:cxnSpLocks/>
          </p:cNvCxnSpPr>
          <p:nvPr/>
        </p:nvCxnSpPr>
        <p:spPr>
          <a:xfrm flipH="1" flipV="1">
            <a:off x="5031874" y="4144211"/>
            <a:ext cx="3180142" cy="603635"/>
          </a:xfrm>
          <a:prstGeom prst="straightConnector1">
            <a:avLst/>
          </a:prstGeom>
          <a:ln w="19050">
            <a:solidFill>
              <a:srgbClr val="A7CC4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02DCD078-F1E3-2745-BF16-F787BD023A1C}"/>
              </a:ext>
            </a:extLst>
          </p:cNvPr>
          <p:cNvCxnSpPr>
            <a:cxnSpLocks/>
          </p:cNvCxnSpPr>
          <p:nvPr/>
        </p:nvCxnSpPr>
        <p:spPr>
          <a:xfrm rot="5400000">
            <a:off x="5868351" y="2749033"/>
            <a:ext cx="2817972" cy="1869363"/>
          </a:xfrm>
          <a:prstGeom prst="bentConnector3">
            <a:avLst>
              <a:gd name="adj1" fmla="val 425"/>
            </a:avLst>
          </a:prstGeom>
          <a:ln w="190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163462B4-74E0-6648-8DF7-02BDB8E8B758}"/>
              </a:ext>
            </a:extLst>
          </p:cNvPr>
          <p:cNvCxnSpPr>
            <a:cxnSpLocks/>
          </p:cNvCxnSpPr>
          <p:nvPr/>
        </p:nvCxnSpPr>
        <p:spPr>
          <a:xfrm rot="10800000" flipV="1">
            <a:off x="5598695" y="3437912"/>
            <a:ext cx="2534652" cy="1309934"/>
          </a:xfrm>
          <a:prstGeom prst="curvedConnector3">
            <a:avLst>
              <a:gd name="adj1" fmla="val 50000"/>
            </a:avLst>
          </a:prstGeom>
          <a:ln w="19050">
            <a:solidFill>
              <a:srgbClr val="99993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9CDA88B-CB30-654D-AED0-DD164E5DAC24}"/>
              </a:ext>
            </a:extLst>
          </p:cNvPr>
          <p:cNvSpPr txBox="1"/>
          <p:nvPr/>
        </p:nvSpPr>
        <p:spPr>
          <a:xfrm>
            <a:off x="376823" y="2402082"/>
            <a:ext cx="5472524" cy="646331"/>
          </a:xfrm>
          <a:prstGeom prst="rect">
            <a:avLst/>
          </a:prstGeom>
          <a:noFill/>
        </p:spPr>
        <p:txBody>
          <a:bodyPr wrap="none" rtlCol="0">
            <a:spAutoFit/>
          </a:bodyPr>
          <a:lstStyle/>
          <a:p>
            <a:r>
              <a:rPr lang="en-US" sz="3600" b="1" u="sng" dirty="0">
                <a:solidFill>
                  <a:srgbClr val="C00000"/>
                </a:solidFill>
              </a:rPr>
              <a:t>Internally consistent results</a:t>
            </a:r>
          </a:p>
        </p:txBody>
      </p:sp>
      <p:pic>
        <p:nvPicPr>
          <p:cNvPr id="2" name="Picture 1">
            <a:extLst>
              <a:ext uri="{FF2B5EF4-FFF2-40B4-BE49-F238E27FC236}">
                <a16:creationId xmlns:a16="http://schemas.microsoft.com/office/drawing/2014/main" id="{C7A3D575-AD18-2046-97BE-FA51444EE7D8}"/>
              </a:ext>
            </a:extLst>
          </p:cNvPr>
          <p:cNvPicPr>
            <a:picLocks noChangeAspect="1"/>
          </p:cNvPicPr>
          <p:nvPr/>
        </p:nvPicPr>
        <p:blipFill rotWithShape="1">
          <a:blip r:embed="rId7"/>
          <a:srcRect l="1733" r="-1"/>
          <a:stretch/>
        </p:blipFill>
        <p:spPr>
          <a:xfrm>
            <a:off x="9387701" y="788462"/>
            <a:ext cx="2504823" cy="5433825"/>
          </a:xfrm>
          <a:prstGeom prst="rect">
            <a:avLst/>
          </a:prstGeom>
        </p:spPr>
      </p:pic>
    </p:spTree>
    <p:extLst>
      <p:ext uri="{BB962C8B-B14F-4D97-AF65-F5344CB8AC3E}">
        <p14:creationId xmlns:p14="http://schemas.microsoft.com/office/powerpoint/2010/main" val="1097915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1E245-420A-7748-B913-7FD32ED229BB}"/>
              </a:ext>
            </a:extLst>
          </p:cNvPr>
          <p:cNvPicPr>
            <a:picLocks noGrp="1" noChangeAspect="1"/>
          </p:cNvPicPr>
          <p:nvPr>
            <p:ph idx="1"/>
          </p:nvPr>
        </p:nvPicPr>
        <p:blipFill>
          <a:blip r:embed="rId3"/>
          <a:stretch>
            <a:fillRect/>
          </a:stretch>
        </p:blipFill>
        <p:spPr>
          <a:xfrm>
            <a:off x="1064137" y="581332"/>
            <a:ext cx="4203700" cy="533400"/>
          </a:xfrm>
          <a:prstGeom prst="rect">
            <a:avLst/>
          </a:prstGeom>
        </p:spPr>
      </p:pic>
      <p:pic>
        <p:nvPicPr>
          <p:cNvPr id="4" name="Picture 3">
            <a:extLst>
              <a:ext uri="{FF2B5EF4-FFF2-40B4-BE49-F238E27FC236}">
                <a16:creationId xmlns:a16="http://schemas.microsoft.com/office/drawing/2014/main" id="{C106FCDE-0A75-B34D-B676-801AF7D16E1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50461"/>
          <a:stretch/>
        </p:blipFill>
        <p:spPr>
          <a:xfrm>
            <a:off x="1064137" y="1114732"/>
            <a:ext cx="4203700" cy="792726"/>
          </a:xfrm>
          <a:prstGeom prst="rect">
            <a:avLst/>
          </a:prstGeom>
        </p:spPr>
      </p:pic>
      <p:sp>
        <p:nvSpPr>
          <p:cNvPr id="3" name="TextBox 2">
            <a:extLst>
              <a:ext uri="{FF2B5EF4-FFF2-40B4-BE49-F238E27FC236}">
                <a16:creationId xmlns:a16="http://schemas.microsoft.com/office/drawing/2014/main" id="{300963FF-6162-CC44-84A0-90619C2C42A2}"/>
              </a:ext>
            </a:extLst>
          </p:cNvPr>
          <p:cNvSpPr txBox="1"/>
          <p:nvPr/>
        </p:nvSpPr>
        <p:spPr>
          <a:xfrm>
            <a:off x="2717587" y="1907458"/>
            <a:ext cx="5243487" cy="646331"/>
          </a:xfrm>
          <a:prstGeom prst="rect">
            <a:avLst/>
          </a:prstGeom>
          <a:noFill/>
        </p:spPr>
        <p:txBody>
          <a:bodyPr wrap="none" rtlCol="0">
            <a:spAutoFit/>
          </a:bodyPr>
          <a:lstStyle/>
          <a:p>
            <a:r>
              <a:rPr lang="en-US" sz="3600" b="1" u="sng" dirty="0">
                <a:solidFill>
                  <a:srgbClr val="C00000"/>
                </a:solidFill>
              </a:rPr>
              <a:t>Stable to sub/</a:t>
            </a:r>
            <a:r>
              <a:rPr lang="en-US" sz="3600" b="1" u="sng" dirty="0" err="1">
                <a:solidFill>
                  <a:srgbClr val="C00000"/>
                </a:solidFill>
              </a:rPr>
              <a:t>supersetting</a:t>
            </a:r>
            <a:endParaRPr lang="en-US" sz="3600" b="1" u="sng" dirty="0">
              <a:solidFill>
                <a:srgbClr val="C00000"/>
              </a:solidFill>
            </a:endParaRPr>
          </a:p>
        </p:txBody>
      </p:sp>
      <p:pic>
        <p:nvPicPr>
          <p:cNvPr id="8" name="Picture 7">
            <a:extLst>
              <a:ext uri="{FF2B5EF4-FFF2-40B4-BE49-F238E27FC236}">
                <a16:creationId xmlns:a16="http://schemas.microsoft.com/office/drawing/2014/main" id="{87D114DC-2108-EA46-950B-AB8DC7DD4054}"/>
              </a:ext>
            </a:extLst>
          </p:cNvPr>
          <p:cNvPicPr>
            <a:picLocks noChangeAspect="1"/>
          </p:cNvPicPr>
          <p:nvPr/>
        </p:nvPicPr>
        <p:blipFill>
          <a:blip r:embed="rId5"/>
          <a:stretch>
            <a:fillRect/>
          </a:stretch>
        </p:blipFill>
        <p:spPr>
          <a:xfrm>
            <a:off x="8714141" y="928910"/>
            <a:ext cx="2122450" cy="4871453"/>
          </a:xfrm>
          <a:prstGeom prst="rect">
            <a:avLst/>
          </a:prstGeom>
        </p:spPr>
      </p:pic>
      <p:pic>
        <p:nvPicPr>
          <p:cNvPr id="9" name="Picture 8">
            <a:extLst>
              <a:ext uri="{FF2B5EF4-FFF2-40B4-BE49-F238E27FC236}">
                <a16:creationId xmlns:a16="http://schemas.microsoft.com/office/drawing/2014/main" id="{3F36B0D5-EB4F-4D4A-AC12-79CD4B59EFEC}"/>
              </a:ext>
            </a:extLst>
          </p:cNvPr>
          <p:cNvPicPr>
            <a:picLocks noChangeAspect="1"/>
          </p:cNvPicPr>
          <p:nvPr/>
        </p:nvPicPr>
        <p:blipFill>
          <a:blip r:embed="rId6"/>
          <a:stretch>
            <a:fillRect/>
          </a:stretch>
        </p:blipFill>
        <p:spPr>
          <a:xfrm>
            <a:off x="458367" y="3287858"/>
            <a:ext cx="6106928" cy="2993085"/>
          </a:xfrm>
          <a:prstGeom prst="rect">
            <a:avLst/>
          </a:prstGeom>
        </p:spPr>
      </p:pic>
      <p:pic>
        <p:nvPicPr>
          <p:cNvPr id="2" name="Picture 1">
            <a:extLst>
              <a:ext uri="{FF2B5EF4-FFF2-40B4-BE49-F238E27FC236}">
                <a16:creationId xmlns:a16="http://schemas.microsoft.com/office/drawing/2014/main" id="{528F159C-C3EF-E249-BF7D-2298E37F01E9}"/>
              </a:ext>
            </a:extLst>
          </p:cNvPr>
          <p:cNvPicPr>
            <a:picLocks noChangeAspect="1"/>
          </p:cNvPicPr>
          <p:nvPr/>
        </p:nvPicPr>
        <p:blipFill>
          <a:blip r:embed="rId7"/>
          <a:stretch>
            <a:fillRect/>
          </a:stretch>
        </p:blipFill>
        <p:spPr>
          <a:xfrm>
            <a:off x="8582106" y="741872"/>
            <a:ext cx="2683992" cy="5478664"/>
          </a:xfrm>
          <a:prstGeom prst="rect">
            <a:avLst/>
          </a:prstGeom>
        </p:spPr>
      </p:pic>
    </p:spTree>
    <p:extLst>
      <p:ext uri="{BB962C8B-B14F-4D97-AF65-F5344CB8AC3E}">
        <p14:creationId xmlns:p14="http://schemas.microsoft.com/office/powerpoint/2010/main" val="1396556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A06A-C757-284E-93EF-35C37C191354}"/>
              </a:ext>
            </a:extLst>
          </p:cNvPr>
          <p:cNvSpPr>
            <a:spLocks noGrp="1"/>
          </p:cNvSpPr>
          <p:nvPr>
            <p:ph type="title"/>
          </p:nvPr>
        </p:nvSpPr>
        <p:spPr/>
        <p:txBody>
          <a:bodyPr/>
          <a:lstStyle/>
          <a:p>
            <a:r>
              <a:rPr lang="en-US"/>
              <a:t>Conclusions</a:t>
            </a:r>
            <a:endParaRPr lang="en-US" dirty="0"/>
          </a:p>
        </p:txBody>
      </p:sp>
      <p:sp>
        <p:nvSpPr>
          <p:cNvPr id="3" name="Content Placeholder 2">
            <a:extLst>
              <a:ext uri="{FF2B5EF4-FFF2-40B4-BE49-F238E27FC236}">
                <a16:creationId xmlns:a16="http://schemas.microsoft.com/office/drawing/2014/main" id="{C376B64F-2596-674B-A2E0-F2BBC5B3B3B7}"/>
              </a:ext>
            </a:extLst>
          </p:cNvPr>
          <p:cNvSpPr>
            <a:spLocks noGrp="1"/>
          </p:cNvSpPr>
          <p:nvPr>
            <p:ph idx="1"/>
          </p:nvPr>
        </p:nvSpPr>
        <p:spPr/>
        <p:txBody>
          <a:bodyPr/>
          <a:lstStyle/>
          <a:p>
            <a:r>
              <a:rPr lang="en-US" dirty="0"/>
              <a:t>Sequencing is not a swiss army knife</a:t>
            </a:r>
          </a:p>
          <a:p>
            <a:r>
              <a:rPr lang="en-US" dirty="0"/>
              <a:t>What people use is an accident of their training</a:t>
            </a:r>
          </a:p>
          <a:p>
            <a:r>
              <a:rPr lang="en-US" dirty="0"/>
              <a:t>You must understand the technology from end-to-end</a:t>
            </a:r>
          </a:p>
          <a:p>
            <a:r>
              <a:rPr lang="en-US" dirty="0"/>
              <a:t>It’s all the same data</a:t>
            </a:r>
          </a:p>
          <a:p>
            <a:pPr lvl="1"/>
            <a:r>
              <a:rPr lang="en-US" dirty="0"/>
              <a:t>Sometimes it doesn’t matter</a:t>
            </a:r>
          </a:p>
          <a:p>
            <a:pPr lvl="2"/>
            <a:r>
              <a:rPr lang="en-US" dirty="0"/>
              <a:t>But when methods fail you won’t know</a:t>
            </a:r>
          </a:p>
          <a:p>
            <a:r>
              <a:rPr lang="en-US" dirty="0"/>
              <a:t>There are principled ways of dealing with sequencing data</a:t>
            </a:r>
          </a:p>
          <a:p>
            <a:endParaRPr lang="en-US" dirty="0"/>
          </a:p>
          <a:p>
            <a:endParaRPr lang="en-US" dirty="0"/>
          </a:p>
        </p:txBody>
      </p:sp>
    </p:spTree>
    <p:extLst>
      <p:ext uri="{BB962C8B-B14F-4D97-AF65-F5344CB8AC3E}">
        <p14:creationId xmlns:p14="http://schemas.microsoft.com/office/powerpoint/2010/main" val="709044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ECFB-607B-D541-A7E2-75EA58ECCCEC}"/>
              </a:ext>
            </a:extLst>
          </p:cNvPr>
          <p:cNvSpPr>
            <a:spLocks noGrp="1"/>
          </p:cNvSpPr>
          <p:nvPr>
            <p:ph type="title"/>
          </p:nvPr>
        </p:nvSpPr>
        <p:spPr/>
        <p:txBody>
          <a:bodyPr/>
          <a:lstStyle/>
          <a:p>
            <a:r>
              <a:rPr lang="en-US" dirty="0"/>
              <a:t>My sequencing journey</a:t>
            </a:r>
          </a:p>
        </p:txBody>
      </p:sp>
      <p:pic>
        <p:nvPicPr>
          <p:cNvPr id="4" name="Content Placeholder 3">
            <a:extLst>
              <a:ext uri="{FF2B5EF4-FFF2-40B4-BE49-F238E27FC236}">
                <a16:creationId xmlns:a16="http://schemas.microsoft.com/office/drawing/2014/main" id="{474E2A11-6BA2-AD4C-8C53-66C8DABD8B7B}"/>
              </a:ext>
            </a:extLst>
          </p:cNvPr>
          <p:cNvPicPr>
            <a:picLocks noGrp="1" noChangeAspect="1"/>
          </p:cNvPicPr>
          <p:nvPr>
            <p:ph idx="1"/>
          </p:nvPr>
        </p:nvPicPr>
        <p:blipFill>
          <a:blip r:embed="rId2"/>
          <a:stretch>
            <a:fillRect/>
          </a:stretch>
        </p:blipFill>
        <p:spPr>
          <a:xfrm>
            <a:off x="357431" y="1690688"/>
            <a:ext cx="4187029" cy="4351338"/>
          </a:xfrm>
        </p:spPr>
      </p:pic>
      <p:pic>
        <p:nvPicPr>
          <p:cNvPr id="5" name="Picture 4">
            <a:extLst>
              <a:ext uri="{FF2B5EF4-FFF2-40B4-BE49-F238E27FC236}">
                <a16:creationId xmlns:a16="http://schemas.microsoft.com/office/drawing/2014/main" id="{F63FABF7-A051-3740-A304-B5377446FA1B}"/>
              </a:ext>
            </a:extLst>
          </p:cNvPr>
          <p:cNvPicPr>
            <a:picLocks noChangeAspect="1"/>
          </p:cNvPicPr>
          <p:nvPr/>
        </p:nvPicPr>
        <p:blipFill>
          <a:blip r:embed="rId3"/>
          <a:stretch>
            <a:fillRect/>
          </a:stretch>
        </p:blipFill>
        <p:spPr>
          <a:xfrm>
            <a:off x="5221722" y="2045841"/>
            <a:ext cx="1881745" cy="1429543"/>
          </a:xfrm>
          <a:prstGeom prst="rect">
            <a:avLst/>
          </a:prstGeom>
        </p:spPr>
      </p:pic>
      <p:pic>
        <p:nvPicPr>
          <p:cNvPr id="7" name="Picture 6">
            <a:extLst>
              <a:ext uri="{FF2B5EF4-FFF2-40B4-BE49-F238E27FC236}">
                <a16:creationId xmlns:a16="http://schemas.microsoft.com/office/drawing/2014/main" id="{16901183-0DA4-1C48-ADB3-BFD09BCA749C}"/>
              </a:ext>
            </a:extLst>
          </p:cNvPr>
          <p:cNvPicPr>
            <a:picLocks noChangeAspect="1"/>
          </p:cNvPicPr>
          <p:nvPr/>
        </p:nvPicPr>
        <p:blipFill>
          <a:blip r:embed="rId4"/>
          <a:stretch>
            <a:fillRect/>
          </a:stretch>
        </p:blipFill>
        <p:spPr>
          <a:xfrm>
            <a:off x="5356284" y="3584915"/>
            <a:ext cx="1282940" cy="1216294"/>
          </a:xfrm>
          <a:prstGeom prst="rect">
            <a:avLst/>
          </a:prstGeom>
        </p:spPr>
      </p:pic>
      <p:pic>
        <p:nvPicPr>
          <p:cNvPr id="8" name="Picture 7">
            <a:extLst>
              <a:ext uri="{FF2B5EF4-FFF2-40B4-BE49-F238E27FC236}">
                <a16:creationId xmlns:a16="http://schemas.microsoft.com/office/drawing/2014/main" id="{21AB3802-7CF6-EC40-9246-74A6A64CC633}"/>
              </a:ext>
            </a:extLst>
          </p:cNvPr>
          <p:cNvPicPr>
            <a:picLocks noChangeAspect="1"/>
          </p:cNvPicPr>
          <p:nvPr/>
        </p:nvPicPr>
        <p:blipFill>
          <a:blip r:embed="rId5"/>
          <a:stretch>
            <a:fillRect/>
          </a:stretch>
        </p:blipFill>
        <p:spPr>
          <a:xfrm>
            <a:off x="4659867" y="4797323"/>
            <a:ext cx="2743200" cy="1892300"/>
          </a:xfrm>
          <a:prstGeom prst="rect">
            <a:avLst/>
          </a:prstGeom>
        </p:spPr>
      </p:pic>
      <p:pic>
        <p:nvPicPr>
          <p:cNvPr id="9" name="Picture 8">
            <a:extLst>
              <a:ext uri="{FF2B5EF4-FFF2-40B4-BE49-F238E27FC236}">
                <a16:creationId xmlns:a16="http://schemas.microsoft.com/office/drawing/2014/main" id="{C67DCBD6-34A8-5840-BA43-6672DFC0453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44126" y="2162771"/>
            <a:ext cx="1203922" cy="901592"/>
          </a:xfrm>
          <a:prstGeom prst="rect">
            <a:avLst/>
          </a:prstGeom>
        </p:spPr>
      </p:pic>
      <p:pic>
        <p:nvPicPr>
          <p:cNvPr id="10" name="Picture 9">
            <a:extLst>
              <a:ext uri="{FF2B5EF4-FFF2-40B4-BE49-F238E27FC236}">
                <a16:creationId xmlns:a16="http://schemas.microsoft.com/office/drawing/2014/main" id="{6905B9C7-1EF6-5044-9FCD-344632DDE59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386025" y="3818729"/>
            <a:ext cx="1376489" cy="1182687"/>
          </a:xfrm>
          <a:prstGeom prst="rect">
            <a:avLst/>
          </a:prstGeom>
        </p:spPr>
      </p:pic>
      <p:pic>
        <p:nvPicPr>
          <p:cNvPr id="11" name="Picture 10">
            <a:extLst>
              <a:ext uri="{FF2B5EF4-FFF2-40B4-BE49-F238E27FC236}">
                <a16:creationId xmlns:a16="http://schemas.microsoft.com/office/drawing/2014/main" id="{7080266E-9A4F-404F-B963-97CFFA834D2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723538" y="3493848"/>
            <a:ext cx="1906057" cy="1429543"/>
          </a:xfrm>
          <a:prstGeom prst="rect">
            <a:avLst/>
          </a:prstGeom>
        </p:spPr>
      </p:pic>
      <p:pic>
        <p:nvPicPr>
          <p:cNvPr id="12" name="Picture 11">
            <a:extLst>
              <a:ext uri="{FF2B5EF4-FFF2-40B4-BE49-F238E27FC236}">
                <a16:creationId xmlns:a16="http://schemas.microsoft.com/office/drawing/2014/main" id="{FA214962-89A2-C244-BA9A-8544485C0B88}"/>
              </a:ext>
            </a:extLst>
          </p:cNvPr>
          <p:cNvPicPr>
            <a:picLocks noChangeAspect="1"/>
          </p:cNvPicPr>
          <p:nvPr/>
        </p:nvPicPr>
        <p:blipFill>
          <a:blip r:embed="rId9"/>
          <a:stretch>
            <a:fillRect/>
          </a:stretch>
        </p:blipFill>
        <p:spPr>
          <a:xfrm>
            <a:off x="10033206" y="3723257"/>
            <a:ext cx="1319388" cy="1187449"/>
          </a:xfrm>
          <a:prstGeom prst="rect">
            <a:avLst/>
          </a:prstGeom>
        </p:spPr>
      </p:pic>
      <p:pic>
        <p:nvPicPr>
          <p:cNvPr id="13" name="Picture 12">
            <a:extLst>
              <a:ext uri="{FF2B5EF4-FFF2-40B4-BE49-F238E27FC236}">
                <a16:creationId xmlns:a16="http://schemas.microsoft.com/office/drawing/2014/main" id="{3671A5E3-6D1F-0946-AD91-81803F98347F}"/>
              </a:ext>
            </a:extLst>
          </p:cNvPr>
          <p:cNvPicPr>
            <a:picLocks noChangeAspect="1"/>
          </p:cNvPicPr>
          <p:nvPr/>
        </p:nvPicPr>
        <p:blipFill>
          <a:blip r:embed="rId10"/>
          <a:stretch>
            <a:fillRect/>
          </a:stretch>
        </p:blipFill>
        <p:spPr>
          <a:xfrm>
            <a:off x="7403067" y="5078908"/>
            <a:ext cx="1323463" cy="1215541"/>
          </a:xfrm>
          <a:prstGeom prst="rect">
            <a:avLst/>
          </a:prstGeom>
        </p:spPr>
      </p:pic>
      <p:pic>
        <p:nvPicPr>
          <p:cNvPr id="14" name="Picture 13">
            <a:extLst>
              <a:ext uri="{FF2B5EF4-FFF2-40B4-BE49-F238E27FC236}">
                <a16:creationId xmlns:a16="http://schemas.microsoft.com/office/drawing/2014/main" id="{6F34AFF1-5A9B-0E4F-A8DB-30EF2C05492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390684" y="5078908"/>
            <a:ext cx="1189496" cy="1189496"/>
          </a:xfrm>
          <a:prstGeom prst="rect">
            <a:avLst/>
          </a:prstGeom>
        </p:spPr>
      </p:pic>
      <p:pic>
        <p:nvPicPr>
          <p:cNvPr id="15" name="Picture 14">
            <a:extLst>
              <a:ext uri="{FF2B5EF4-FFF2-40B4-BE49-F238E27FC236}">
                <a16:creationId xmlns:a16="http://schemas.microsoft.com/office/drawing/2014/main" id="{FDCDA9B8-C166-CB49-ABC2-4FDEEF9061B0}"/>
              </a:ext>
            </a:extLst>
          </p:cNvPr>
          <p:cNvPicPr>
            <a:picLocks noChangeAspect="1"/>
          </p:cNvPicPr>
          <p:nvPr/>
        </p:nvPicPr>
        <p:blipFill>
          <a:blip r:embed="rId12"/>
          <a:stretch>
            <a:fillRect/>
          </a:stretch>
        </p:blipFill>
        <p:spPr>
          <a:xfrm>
            <a:off x="7708905" y="2162771"/>
            <a:ext cx="1729783" cy="1210848"/>
          </a:xfrm>
          <a:prstGeom prst="rect">
            <a:avLst/>
          </a:prstGeom>
        </p:spPr>
      </p:pic>
      <p:pic>
        <p:nvPicPr>
          <p:cNvPr id="18" name="Picture 17">
            <a:extLst>
              <a:ext uri="{FF2B5EF4-FFF2-40B4-BE49-F238E27FC236}">
                <a16:creationId xmlns:a16="http://schemas.microsoft.com/office/drawing/2014/main" id="{A917D22B-15F1-D14D-9972-9CD923B936AE}"/>
              </a:ext>
            </a:extLst>
          </p:cNvPr>
          <p:cNvPicPr>
            <a:picLocks noChangeAspect="1"/>
          </p:cNvPicPr>
          <p:nvPr/>
        </p:nvPicPr>
        <p:blipFill>
          <a:blip r:embed="rId13"/>
          <a:stretch>
            <a:fillRect/>
          </a:stretch>
        </p:blipFill>
        <p:spPr>
          <a:xfrm>
            <a:off x="9018868" y="5055589"/>
            <a:ext cx="1270000" cy="1270000"/>
          </a:xfrm>
          <a:prstGeom prst="rect">
            <a:avLst/>
          </a:prstGeom>
        </p:spPr>
      </p:pic>
      <p:sp>
        <p:nvSpPr>
          <p:cNvPr id="19" name="TextBox 18">
            <a:extLst>
              <a:ext uri="{FF2B5EF4-FFF2-40B4-BE49-F238E27FC236}">
                <a16:creationId xmlns:a16="http://schemas.microsoft.com/office/drawing/2014/main" id="{EAA7F631-AE0F-A544-B972-EE3A5C0774B8}"/>
              </a:ext>
            </a:extLst>
          </p:cNvPr>
          <p:cNvSpPr txBox="1"/>
          <p:nvPr/>
        </p:nvSpPr>
        <p:spPr>
          <a:xfrm>
            <a:off x="5618035" y="1690688"/>
            <a:ext cx="899605" cy="369332"/>
          </a:xfrm>
          <a:prstGeom prst="rect">
            <a:avLst/>
          </a:prstGeom>
          <a:noFill/>
        </p:spPr>
        <p:txBody>
          <a:bodyPr wrap="none" rtlCol="0">
            <a:spAutoFit/>
          </a:bodyPr>
          <a:lstStyle/>
          <a:p>
            <a:r>
              <a:rPr lang="en-US" dirty="0"/>
              <a:t>Manual</a:t>
            </a:r>
          </a:p>
        </p:txBody>
      </p:sp>
      <p:sp>
        <p:nvSpPr>
          <p:cNvPr id="20" name="TextBox 19">
            <a:extLst>
              <a:ext uri="{FF2B5EF4-FFF2-40B4-BE49-F238E27FC236}">
                <a16:creationId xmlns:a16="http://schemas.microsoft.com/office/drawing/2014/main" id="{CEF6E4D1-2970-D54B-B838-073F32A9A7DE}"/>
              </a:ext>
            </a:extLst>
          </p:cNvPr>
          <p:cNvSpPr txBox="1"/>
          <p:nvPr/>
        </p:nvSpPr>
        <p:spPr>
          <a:xfrm>
            <a:off x="7880999" y="1742063"/>
            <a:ext cx="995337" cy="369332"/>
          </a:xfrm>
          <a:prstGeom prst="rect">
            <a:avLst/>
          </a:prstGeom>
          <a:noFill/>
        </p:spPr>
        <p:txBody>
          <a:bodyPr wrap="none" rtlCol="0">
            <a:spAutoFit/>
          </a:bodyPr>
          <a:lstStyle/>
          <a:p>
            <a:r>
              <a:rPr lang="en-US" dirty="0"/>
              <a:t>Capillary</a:t>
            </a:r>
          </a:p>
        </p:txBody>
      </p:sp>
      <p:sp>
        <p:nvSpPr>
          <p:cNvPr id="21" name="TextBox 20">
            <a:extLst>
              <a:ext uri="{FF2B5EF4-FFF2-40B4-BE49-F238E27FC236}">
                <a16:creationId xmlns:a16="http://schemas.microsoft.com/office/drawing/2014/main" id="{1F98863A-07D5-004F-998A-7ADA51AA2FB1}"/>
              </a:ext>
            </a:extLst>
          </p:cNvPr>
          <p:cNvSpPr txBox="1"/>
          <p:nvPr/>
        </p:nvSpPr>
        <p:spPr>
          <a:xfrm>
            <a:off x="9620605" y="3453556"/>
            <a:ext cx="1959575" cy="369332"/>
          </a:xfrm>
          <a:prstGeom prst="rect">
            <a:avLst/>
          </a:prstGeom>
          <a:noFill/>
        </p:spPr>
        <p:txBody>
          <a:bodyPr wrap="none" rtlCol="0">
            <a:spAutoFit/>
          </a:bodyPr>
          <a:lstStyle/>
          <a:p>
            <a:r>
              <a:rPr lang="en-US" dirty="0" err="1"/>
              <a:t>Solexa</a:t>
            </a:r>
            <a:r>
              <a:rPr lang="en-US" dirty="0"/>
              <a:t>/Illumina GA</a:t>
            </a:r>
          </a:p>
        </p:txBody>
      </p:sp>
      <p:sp>
        <p:nvSpPr>
          <p:cNvPr id="22" name="TextBox 21">
            <a:extLst>
              <a:ext uri="{FF2B5EF4-FFF2-40B4-BE49-F238E27FC236}">
                <a16:creationId xmlns:a16="http://schemas.microsoft.com/office/drawing/2014/main" id="{BC2AE7F8-5623-D844-BF40-DA722DC99E47}"/>
              </a:ext>
            </a:extLst>
          </p:cNvPr>
          <p:cNvSpPr txBox="1"/>
          <p:nvPr/>
        </p:nvSpPr>
        <p:spPr>
          <a:xfrm>
            <a:off x="5415839" y="3400249"/>
            <a:ext cx="1221809" cy="369332"/>
          </a:xfrm>
          <a:prstGeom prst="rect">
            <a:avLst/>
          </a:prstGeom>
          <a:noFill/>
        </p:spPr>
        <p:txBody>
          <a:bodyPr wrap="none" rtlCol="0">
            <a:spAutoFit/>
          </a:bodyPr>
          <a:lstStyle/>
          <a:p>
            <a:r>
              <a:rPr lang="en-US" dirty="0"/>
              <a:t>Ion Torrent</a:t>
            </a:r>
          </a:p>
        </p:txBody>
      </p:sp>
      <p:sp>
        <p:nvSpPr>
          <p:cNvPr id="23" name="TextBox 22">
            <a:extLst>
              <a:ext uri="{FF2B5EF4-FFF2-40B4-BE49-F238E27FC236}">
                <a16:creationId xmlns:a16="http://schemas.microsoft.com/office/drawing/2014/main" id="{247640CA-F2D9-FB48-8053-FED06D6077AA}"/>
              </a:ext>
            </a:extLst>
          </p:cNvPr>
          <p:cNvSpPr txBox="1"/>
          <p:nvPr/>
        </p:nvSpPr>
        <p:spPr>
          <a:xfrm>
            <a:off x="7102560" y="3450086"/>
            <a:ext cx="1148012" cy="369332"/>
          </a:xfrm>
          <a:prstGeom prst="rect">
            <a:avLst/>
          </a:prstGeom>
          <a:solidFill>
            <a:schemeClr val="bg1"/>
          </a:solidFill>
        </p:spPr>
        <p:txBody>
          <a:bodyPr wrap="square" rtlCol="0">
            <a:spAutoFit/>
          </a:bodyPr>
          <a:lstStyle/>
          <a:p>
            <a:pPr algn="ctr"/>
            <a:r>
              <a:rPr lang="en-US" dirty="0" err="1"/>
              <a:t>HiSeq</a:t>
            </a:r>
            <a:endParaRPr lang="en-US" dirty="0"/>
          </a:p>
        </p:txBody>
      </p:sp>
      <p:sp>
        <p:nvSpPr>
          <p:cNvPr id="24" name="TextBox 23">
            <a:extLst>
              <a:ext uri="{FF2B5EF4-FFF2-40B4-BE49-F238E27FC236}">
                <a16:creationId xmlns:a16="http://schemas.microsoft.com/office/drawing/2014/main" id="{67645E81-7866-FA46-B3F7-E1EB963B248E}"/>
              </a:ext>
            </a:extLst>
          </p:cNvPr>
          <p:cNvSpPr txBox="1"/>
          <p:nvPr/>
        </p:nvSpPr>
        <p:spPr>
          <a:xfrm>
            <a:off x="8497964" y="3474384"/>
            <a:ext cx="1079142" cy="369332"/>
          </a:xfrm>
          <a:prstGeom prst="rect">
            <a:avLst/>
          </a:prstGeom>
          <a:solidFill>
            <a:schemeClr val="bg1"/>
          </a:solidFill>
        </p:spPr>
        <p:txBody>
          <a:bodyPr wrap="none" rtlCol="0">
            <a:spAutoFit/>
          </a:bodyPr>
          <a:lstStyle/>
          <a:p>
            <a:r>
              <a:rPr lang="en-US" dirty="0"/>
              <a:t>ABI </a:t>
            </a:r>
            <a:r>
              <a:rPr lang="en-US" dirty="0" err="1"/>
              <a:t>SoLID</a:t>
            </a:r>
            <a:endParaRPr lang="en-US" dirty="0"/>
          </a:p>
        </p:txBody>
      </p:sp>
      <p:sp>
        <p:nvSpPr>
          <p:cNvPr id="25" name="TextBox 24">
            <a:extLst>
              <a:ext uri="{FF2B5EF4-FFF2-40B4-BE49-F238E27FC236}">
                <a16:creationId xmlns:a16="http://schemas.microsoft.com/office/drawing/2014/main" id="{94D37EB7-8F6B-6845-8011-7A7EB20C76A7}"/>
              </a:ext>
            </a:extLst>
          </p:cNvPr>
          <p:cNvSpPr txBox="1"/>
          <p:nvPr/>
        </p:nvSpPr>
        <p:spPr>
          <a:xfrm>
            <a:off x="10288868" y="1791727"/>
            <a:ext cx="535724" cy="369332"/>
          </a:xfrm>
          <a:prstGeom prst="rect">
            <a:avLst/>
          </a:prstGeom>
          <a:solidFill>
            <a:schemeClr val="bg1"/>
          </a:solidFill>
        </p:spPr>
        <p:txBody>
          <a:bodyPr wrap="none" rtlCol="0">
            <a:spAutoFit/>
          </a:bodyPr>
          <a:lstStyle/>
          <a:p>
            <a:r>
              <a:rPr lang="en-US" dirty="0"/>
              <a:t>454</a:t>
            </a:r>
          </a:p>
        </p:txBody>
      </p:sp>
      <p:sp>
        <p:nvSpPr>
          <p:cNvPr id="26" name="TextBox 25">
            <a:extLst>
              <a:ext uri="{FF2B5EF4-FFF2-40B4-BE49-F238E27FC236}">
                <a16:creationId xmlns:a16="http://schemas.microsoft.com/office/drawing/2014/main" id="{E6EE1B2A-99E0-4141-ACA5-3BBF243A205D}"/>
              </a:ext>
            </a:extLst>
          </p:cNvPr>
          <p:cNvSpPr txBox="1"/>
          <p:nvPr/>
        </p:nvSpPr>
        <p:spPr>
          <a:xfrm>
            <a:off x="5304669" y="4797323"/>
            <a:ext cx="777777" cy="369332"/>
          </a:xfrm>
          <a:prstGeom prst="rect">
            <a:avLst/>
          </a:prstGeom>
          <a:noFill/>
        </p:spPr>
        <p:txBody>
          <a:bodyPr wrap="none" rtlCol="0">
            <a:spAutoFit/>
          </a:bodyPr>
          <a:lstStyle/>
          <a:p>
            <a:r>
              <a:rPr lang="en-US" dirty="0" err="1"/>
              <a:t>MiSeq</a:t>
            </a:r>
            <a:endParaRPr lang="en-US" dirty="0"/>
          </a:p>
        </p:txBody>
      </p:sp>
      <p:sp>
        <p:nvSpPr>
          <p:cNvPr id="27" name="TextBox 26">
            <a:extLst>
              <a:ext uri="{FF2B5EF4-FFF2-40B4-BE49-F238E27FC236}">
                <a16:creationId xmlns:a16="http://schemas.microsoft.com/office/drawing/2014/main" id="{A8ABAFF7-8378-A84D-91EE-5D16DB50527B}"/>
              </a:ext>
            </a:extLst>
          </p:cNvPr>
          <p:cNvSpPr txBox="1"/>
          <p:nvPr/>
        </p:nvSpPr>
        <p:spPr>
          <a:xfrm>
            <a:off x="6796644" y="4694051"/>
            <a:ext cx="2186621" cy="369332"/>
          </a:xfrm>
          <a:prstGeom prst="rect">
            <a:avLst/>
          </a:prstGeom>
          <a:solidFill>
            <a:schemeClr val="bg1"/>
          </a:solidFill>
        </p:spPr>
        <p:txBody>
          <a:bodyPr wrap="square" rtlCol="0">
            <a:spAutoFit/>
          </a:bodyPr>
          <a:lstStyle/>
          <a:p>
            <a:pPr algn="ctr"/>
            <a:r>
              <a:rPr lang="en-US" dirty="0" err="1"/>
              <a:t>NextSeq</a:t>
            </a:r>
            <a:endParaRPr lang="en-US" dirty="0"/>
          </a:p>
        </p:txBody>
      </p:sp>
      <p:sp>
        <p:nvSpPr>
          <p:cNvPr id="28" name="TextBox 27">
            <a:extLst>
              <a:ext uri="{FF2B5EF4-FFF2-40B4-BE49-F238E27FC236}">
                <a16:creationId xmlns:a16="http://schemas.microsoft.com/office/drawing/2014/main" id="{D47A3F8B-64F0-2142-809B-AF8049760FC6}"/>
              </a:ext>
            </a:extLst>
          </p:cNvPr>
          <p:cNvSpPr txBox="1"/>
          <p:nvPr/>
        </p:nvSpPr>
        <p:spPr>
          <a:xfrm>
            <a:off x="9018868" y="4820607"/>
            <a:ext cx="902811" cy="369332"/>
          </a:xfrm>
          <a:prstGeom prst="rect">
            <a:avLst/>
          </a:prstGeom>
          <a:solidFill>
            <a:schemeClr val="bg1"/>
          </a:solidFill>
        </p:spPr>
        <p:txBody>
          <a:bodyPr wrap="none" rtlCol="0">
            <a:spAutoFit/>
          </a:bodyPr>
          <a:lstStyle/>
          <a:p>
            <a:r>
              <a:rPr lang="en-US" dirty="0" err="1"/>
              <a:t>minION</a:t>
            </a:r>
            <a:endParaRPr lang="en-US" dirty="0"/>
          </a:p>
        </p:txBody>
      </p:sp>
      <p:sp>
        <p:nvSpPr>
          <p:cNvPr id="29" name="TextBox 28">
            <a:extLst>
              <a:ext uri="{FF2B5EF4-FFF2-40B4-BE49-F238E27FC236}">
                <a16:creationId xmlns:a16="http://schemas.microsoft.com/office/drawing/2014/main" id="{C1472CF4-00E9-5243-9870-0A9D60C428BE}"/>
              </a:ext>
            </a:extLst>
          </p:cNvPr>
          <p:cNvSpPr txBox="1"/>
          <p:nvPr/>
        </p:nvSpPr>
        <p:spPr>
          <a:xfrm>
            <a:off x="10325738" y="4749840"/>
            <a:ext cx="1319388" cy="369332"/>
          </a:xfrm>
          <a:prstGeom prst="rect">
            <a:avLst/>
          </a:prstGeom>
          <a:solidFill>
            <a:schemeClr val="bg1"/>
          </a:solidFill>
        </p:spPr>
        <p:txBody>
          <a:bodyPr wrap="square" rtlCol="0">
            <a:spAutoFit/>
          </a:bodyPr>
          <a:lstStyle/>
          <a:p>
            <a:pPr algn="ctr"/>
            <a:r>
              <a:rPr lang="en-US" dirty="0" err="1"/>
              <a:t>NovaSeq</a:t>
            </a:r>
            <a:endParaRPr lang="en-US" dirty="0"/>
          </a:p>
        </p:txBody>
      </p:sp>
      <p:cxnSp>
        <p:nvCxnSpPr>
          <p:cNvPr id="31" name="Straight Arrow Connector 30">
            <a:extLst>
              <a:ext uri="{FF2B5EF4-FFF2-40B4-BE49-F238E27FC236}">
                <a16:creationId xmlns:a16="http://schemas.microsoft.com/office/drawing/2014/main" id="{9CCA5AA2-8AB6-A642-BEA7-79B1EBB07A24}"/>
              </a:ext>
            </a:extLst>
          </p:cNvPr>
          <p:cNvCxnSpPr/>
          <p:nvPr/>
        </p:nvCxnSpPr>
        <p:spPr>
          <a:xfrm>
            <a:off x="7349301" y="2556387"/>
            <a:ext cx="3596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909201B-9C38-124F-8B9A-63B1EBA7ADD4}"/>
              </a:ext>
            </a:extLst>
          </p:cNvPr>
          <p:cNvCxnSpPr/>
          <p:nvPr/>
        </p:nvCxnSpPr>
        <p:spPr>
          <a:xfrm>
            <a:off x="9474066" y="2531806"/>
            <a:ext cx="3596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6EB07F2-FED6-A54E-9F82-9CBB23FD03D7}"/>
              </a:ext>
            </a:extLst>
          </p:cNvPr>
          <p:cNvCxnSpPr>
            <a:cxnSpLocks/>
          </p:cNvCxnSpPr>
          <p:nvPr/>
        </p:nvCxnSpPr>
        <p:spPr>
          <a:xfrm flipH="1">
            <a:off x="9721573" y="4176550"/>
            <a:ext cx="40021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B3F2064-2AAB-0540-BDC3-EF9DE5A83934}"/>
              </a:ext>
            </a:extLst>
          </p:cNvPr>
          <p:cNvCxnSpPr>
            <a:cxnSpLocks/>
          </p:cNvCxnSpPr>
          <p:nvPr/>
        </p:nvCxnSpPr>
        <p:spPr>
          <a:xfrm flipH="1">
            <a:off x="8127149" y="4176550"/>
            <a:ext cx="40021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288FA8-A9DE-2540-9A5D-B797419635EA}"/>
              </a:ext>
            </a:extLst>
          </p:cNvPr>
          <p:cNvCxnSpPr>
            <a:cxnSpLocks/>
          </p:cNvCxnSpPr>
          <p:nvPr/>
        </p:nvCxnSpPr>
        <p:spPr>
          <a:xfrm flipH="1">
            <a:off x="6770173" y="4165825"/>
            <a:ext cx="40021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9417C01-E7D4-294E-9C5D-CE9697ACBBB7}"/>
              </a:ext>
            </a:extLst>
          </p:cNvPr>
          <p:cNvCxnSpPr/>
          <p:nvPr/>
        </p:nvCxnSpPr>
        <p:spPr>
          <a:xfrm>
            <a:off x="6812650" y="5701426"/>
            <a:ext cx="3596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61F488A-7AE3-9D45-B0EB-EDAF3C08EFF0}"/>
              </a:ext>
            </a:extLst>
          </p:cNvPr>
          <p:cNvCxnSpPr/>
          <p:nvPr/>
        </p:nvCxnSpPr>
        <p:spPr>
          <a:xfrm>
            <a:off x="8776853" y="5673656"/>
            <a:ext cx="3596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106FDC3-6739-0E43-8A3C-FC1A73F33AA8}"/>
              </a:ext>
            </a:extLst>
          </p:cNvPr>
          <p:cNvCxnSpPr/>
          <p:nvPr/>
        </p:nvCxnSpPr>
        <p:spPr>
          <a:xfrm>
            <a:off x="10274051" y="5673656"/>
            <a:ext cx="3596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91E4704-7B0D-9B4B-A86A-3299047D1A1E}"/>
              </a:ext>
            </a:extLst>
          </p:cNvPr>
          <p:cNvCxnSpPr>
            <a:cxnSpLocks/>
          </p:cNvCxnSpPr>
          <p:nvPr/>
        </p:nvCxnSpPr>
        <p:spPr>
          <a:xfrm flipH="1">
            <a:off x="10651075" y="3197414"/>
            <a:ext cx="1" cy="273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6BE17C4-60E8-6340-9EAD-18262E2B09A6}"/>
              </a:ext>
            </a:extLst>
          </p:cNvPr>
          <p:cNvCxnSpPr>
            <a:cxnSpLocks/>
          </p:cNvCxnSpPr>
          <p:nvPr/>
        </p:nvCxnSpPr>
        <p:spPr>
          <a:xfrm flipH="1">
            <a:off x="6192711" y="4805608"/>
            <a:ext cx="1" cy="273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644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372CA-4208-CC46-A9E4-2AB734F5894A}"/>
              </a:ext>
            </a:extLst>
          </p:cNvPr>
          <p:cNvSpPr>
            <a:spLocks noGrp="1"/>
          </p:cNvSpPr>
          <p:nvPr>
            <p:ph type="title"/>
          </p:nvPr>
        </p:nvSpPr>
        <p:spPr>
          <a:xfrm>
            <a:off x="838200" y="365125"/>
            <a:ext cx="10515600" cy="539443"/>
          </a:xfrm>
        </p:spPr>
        <p:txBody>
          <a:bodyPr>
            <a:normAutofit fontScale="90000"/>
          </a:bodyPr>
          <a:lstStyle/>
          <a:p>
            <a:r>
              <a:rPr lang="en-US" dirty="0"/>
              <a:t>It’s all just sequencing!</a:t>
            </a:r>
          </a:p>
        </p:txBody>
      </p:sp>
      <p:pic>
        <p:nvPicPr>
          <p:cNvPr id="4" name="Content Placeholder 3">
            <a:extLst>
              <a:ext uri="{FF2B5EF4-FFF2-40B4-BE49-F238E27FC236}">
                <a16:creationId xmlns:a16="http://schemas.microsoft.com/office/drawing/2014/main" id="{D373459C-0140-524C-B203-274180B8691D}"/>
              </a:ext>
            </a:extLst>
          </p:cNvPr>
          <p:cNvPicPr>
            <a:picLocks noGrp="1" noChangeAspect="1"/>
          </p:cNvPicPr>
          <p:nvPr>
            <p:ph idx="1"/>
          </p:nvPr>
        </p:nvPicPr>
        <p:blipFill>
          <a:blip r:embed="rId2"/>
          <a:stretch>
            <a:fillRect/>
          </a:stretch>
        </p:blipFill>
        <p:spPr>
          <a:xfrm>
            <a:off x="3299206" y="1303567"/>
            <a:ext cx="2150862" cy="1585989"/>
          </a:xfrm>
        </p:spPr>
      </p:pic>
      <p:sp>
        <p:nvSpPr>
          <p:cNvPr id="8" name="TextBox 7">
            <a:extLst>
              <a:ext uri="{FF2B5EF4-FFF2-40B4-BE49-F238E27FC236}">
                <a16:creationId xmlns:a16="http://schemas.microsoft.com/office/drawing/2014/main" id="{F4572C76-5D46-8A40-8644-F6019909F555}"/>
              </a:ext>
            </a:extLst>
          </p:cNvPr>
          <p:cNvSpPr txBox="1"/>
          <p:nvPr/>
        </p:nvSpPr>
        <p:spPr>
          <a:xfrm>
            <a:off x="2313039" y="1727230"/>
            <a:ext cx="986167" cy="369332"/>
          </a:xfrm>
          <a:prstGeom prst="rect">
            <a:avLst/>
          </a:prstGeom>
          <a:noFill/>
        </p:spPr>
        <p:txBody>
          <a:bodyPr wrap="none" rtlCol="0">
            <a:spAutoFit/>
          </a:bodyPr>
          <a:lstStyle/>
          <a:p>
            <a:r>
              <a:rPr lang="en-US" dirty="0" err="1"/>
              <a:t>ChIP</a:t>
            </a:r>
            <a:r>
              <a:rPr lang="en-US" dirty="0"/>
              <a:t> seq</a:t>
            </a:r>
          </a:p>
        </p:txBody>
      </p:sp>
      <p:sp>
        <p:nvSpPr>
          <p:cNvPr id="10" name="TextBox 9">
            <a:extLst>
              <a:ext uri="{FF2B5EF4-FFF2-40B4-BE49-F238E27FC236}">
                <a16:creationId xmlns:a16="http://schemas.microsoft.com/office/drawing/2014/main" id="{5C5AD374-A032-5D41-AC44-690933C7338B}"/>
              </a:ext>
            </a:extLst>
          </p:cNvPr>
          <p:cNvSpPr txBox="1"/>
          <p:nvPr/>
        </p:nvSpPr>
        <p:spPr>
          <a:xfrm>
            <a:off x="2313038" y="4576772"/>
            <a:ext cx="971741" cy="369332"/>
          </a:xfrm>
          <a:prstGeom prst="rect">
            <a:avLst/>
          </a:prstGeom>
          <a:noFill/>
        </p:spPr>
        <p:txBody>
          <a:bodyPr wrap="none" rtlCol="0">
            <a:spAutoFit/>
          </a:bodyPr>
          <a:lstStyle/>
          <a:p>
            <a:r>
              <a:rPr lang="en-US" dirty="0"/>
              <a:t>RNA seq</a:t>
            </a:r>
          </a:p>
        </p:txBody>
      </p:sp>
      <p:sp>
        <p:nvSpPr>
          <p:cNvPr id="11" name="TextBox 10">
            <a:extLst>
              <a:ext uri="{FF2B5EF4-FFF2-40B4-BE49-F238E27FC236}">
                <a16:creationId xmlns:a16="http://schemas.microsoft.com/office/drawing/2014/main" id="{D82BDEE9-7226-9A4E-816C-F3EEC99FA118}"/>
              </a:ext>
            </a:extLst>
          </p:cNvPr>
          <p:cNvSpPr txBox="1"/>
          <p:nvPr/>
        </p:nvSpPr>
        <p:spPr>
          <a:xfrm>
            <a:off x="3299206" y="4616495"/>
            <a:ext cx="1758110" cy="923330"/>
          </a:xfrm>
          <a:prstGeom prst="rect">
            <a:avLst/>
          </a:prstGeom>
          <a:noFill/>
        </p:spPr>
        <p:txBody>
          <a:bodyPr wrap="none" rtlCol="0">
            <a:spAutoFit/>
          </a:bodyPr>
          <a:lstStyle/>
          <a:p>
            <a:r>
              <a:rPr lang="en-US" dirty="0"/>
              <a:t>Standardization?</a:t>
            </a:r>
          </a:p>
          <a:p>
            <a:r>
              <a:rPr lang="en-US" dirty="0"/>
              <a:t>Normalization?</a:t>
            </a:r>
          </a:p>
          <a:p>
            <a:r>
              <a:rPr lang="en-US" dirty="0"/>
              <a:t>0 values?</a:t>
            </a:r>
          </a:p>
        </p:txBody>
      </p:sp>
      <p:sp>
        <p:nvSpPr>
          <p:cNvPr id="12" name="TextBox 11">
            <a:extLst>
              <a:ext uri="{FF2B5EF4-FFF2-40B4-BE49-F238E27FC236}">
                <a16:creationId xmlns:a16="http://schemas.microsoft.com/office/drawing/2014/main" id="{716730EE-3389-D84E-B388-7102327248A3}"/>
              </a:ext>
            </a:extLst>
          </p:cNvPr>
          <p:cNvSpPr txBox="1"/>
          <p:nvPr/>
        </p:nvSpPr>
        <p:spPr>
          <a:xfrm>
            <a:off x="5310207" y="4616495"/>
            <a:ext cx="785793" cy="1477328"/>
          </a:xfrm>
          <a:prstGeom prst="rect">
            <a:avLst/>
          </a:prstGeom>
          <a:noFill/>
        </p:spPr>
        <p:txBody>
          <a:bodyPr wrap="none" rtlCol="0">
            <a:spAutoFit/>
          </a:bodyPr>
          <a:lstStyle/>
          <a:p>
            <a:r>
              <a:rPr lang="en-US" dirty="0" err="1"/>
              <a:t>DeSeq</a:t>
            </a:r>
            <a:endParaRPr lang="en-US" dirty="0"/>
          </a:p>
          <a:p>
            <a:r>
              <a:rPr lang="en-US" dirty="0" err="1"/>
              <a:t>edgeR</a:t>
            </a:r>
            <a:endParaRPr lang="en-US" dirty="0"/>
          </a:p>
          <a:p>
            <a:r>
              <a:rPr lang="en-US" dirty="0" err="1"/>
              <a:t>voom</a:t>
            </a:r>
            <a:endParaRPr lang="en-US" dirty="0"/>
          </a:p>
          <a:p>
            <a:r>
              <a:rPr lang="en-US" dirty="0" err="1"/>
              <a:t>limma</a:t>
            </a:r>
            <a:endParaRPr lang="en-US" dirty="0"/>
          </a:p>
          <a:p>
            <a:r>
              <a:rPr lang="en-US" dirty="0"/>
              <a:t>…</a:t>
            </a:r>
          </a:p>
        </p:txBody>
      </p:sp>
      <p:sp>
        <p:nvSpPr>
          <p:cNvPr id="16" name="TextBox 15">
            <a:extLst>
              <a:ext uri="{FF2B5EF4-FFF2-40B4-BE49-F238E27FC236}">
                <a16:creationId xmlns:a16="http://schemas.microsoft.com/office/drawing/2014/main" id="{FC8E78ED-B729-7448-8D60-0BEF2758ABA2}"/>
              </a:ext>
            </a:extLst>
          </p:cNvPr>
          <p:cNvSpPr txBox="1"/>
          <p:nvPr/>
        </p:nvSpPr>
        <p:spPr>
          <a:xfrm rot="16200000">
            <a:off x="-108154" y="3244334"/>
            <a:ext cx="1303562" cy="369332"/>
          </a:xfrm>
          <a:prstGeom prst="rect">
            <a:avLst/>
          </a:prstGeom>
          <a:noFill/>
        </p:spPr>
        <p:txBody>
          <a:bodyPr wrap="none" rtlCol="0">
            <a:spAutoFit/>
          </a:bodyPr>
          <a:lstStyle/>
          <a:p>
            <a:r>
              <a:rPr lang="en-US" dirty="0"/>
              <a:t>Collect DNA</a:t>
            </a:r>
          </a:p>
        </p:txBody>
      </p:sp>
      <p:pic>
        <p:nvPicPr>
          <p:cNvPr id="17" name="Picture 16">
            <a:extLst>
              <a:ext uri="{FF2B5EF4-FFF2-40B4-BE49-F238E27FC236}">
                <a16:creationId xmlns:a16="http://schemas.microsoft.com/office/drawing/2014/main" id="{145EBBF6-606C-9B4F-8F90-3CCB07B4458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3189" y="2967335"/>
            <a:ext cx="1005308" cy="923330"/>
          </a:xfrm>
          <a:prstGeom prst="rect">
            <a:avLst/>
          </a:prstGeom>
        </p:spPr>
      </p:pic>
      <p:cxnSp>
        <p:nvCxnSpPr>
          <p:cNvPr id="18" name="Straight Arrow Connector 17">
            <a:extLst>
              <a:ext uri="{FF2B5EF4-FFF2-40B4-BE49-F238E27FC236}">
                <a16:creationId xmlns:a16="http://schemas.microsoft.com/office/drawing/2014/main" id="{C83E9833-152E-FC4A-98D5-42C05679447A}"/>
              </a:ext>
            </a:extLst>
          </p:cNvPr>
          <p:cNvCxnSpPr/>
          <p:nvPr/>
        </p:nvCxnSpPr>
        <p:spPr>
          <a:xfrm>
            <a:off x="663585" y="3433916"/>
            <a:ext cx="3596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1812F6-3CB4-0840-A95B-417A937CD146}"/>
              </a:ext>
            </a:extLst>
          </p:cNvPr>
          <p:cNvCxnSpPr>
            <a:cxnSpLocks/>
          </p:cNvCxnSpPr>
          <p:nvPr/>
        </p:nvCxnSpPr>
        <p:spPr>
          <a:xfrm flipV="1">
            <a:off x="2137794" y="2096562"/>
            <a:ext cx="271109" cy="13324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E2FB91F-2305-2942-9B45-0C50F3703F09}"/>
              </a:ext>
            </a:extLst>
          </p:cNvPr>
          <p:cNvCxnSpPr>
            <a:cxnSpLocks/>
            <a:endCxn id="10" idx="1"/>
          </p:cNvCxnSpPr>
          <p:nvPr/>
        </p:nvCxnSpPr>
        <p:spPr>
          <a:xfrm>
            <a:off x="2134615" y="3429000"/>
            <a:ext cx="178423" cy="13324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B43EA8-B5C5-7240-ACC0-CDDD69E8895B}"/>
              </a:ext>
            </a:extLst>
          </p:cNvPr>
          <p:cNvCxnSpPr>
            <a:cxnSpLocks/>
          </p:cNvCxnSpPr>
          <p:nvPr/>
        </p:nvCxnSpPr>
        <p:spPr>
          <a:xfrm>
            <a:off x="2131294" y="3429000"/>
            <a:ext cx="124851" cy="2524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928983F-5269-C14E-85B9-83CD289B00B9}"/>
              </a:ext>
            </a:extLst>
          </p:cNvPr>
          <p:cNvSpPr txBox="1"/>
          <p:nvPr/>
        </p:nvSpPr>
        <p:spPr>
          <a:xfrm>
            <a:off x="2346700" y="5760163"/>
            <a:ext cx="1446230" cy="369332"/>
          </a:xfrm>
          <a:prstGeom prst="rect">
            <a:avLst/>
          </a:prstGeom>
          <a:noFill/>
        </p:spPr>
        <p:txBody>
          <a:bodyPr wrap="none" rtlCol="0">
            <a:spAutoFit/>
          </a:bodyPr>
          <a:lstStyle/>
          <a:p>
            <a:r>
              <a:rPr lang="en-US" dirty="0"/>
              <a:t>whatever seq</a:t>
            </a:r>
          </a:p>
        </p:txBody>
      </p:sp>
    </p:spTree>
    <p:extLst>
      <p:ext uri="{BB962C8B-B14F-4D97-AF65-F5344CB8AC3E}">
        <p14:creationId xmlns:p14="http://schemas.microsoft.com/office/powerpoint/2010/main" val="227292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372CA-4208-CC46-A9E4-2AB734F5894A}"/>
              </a:ext>
            </a:extLst>
          </p:cNvPr>
          <p:cNvSpPr>
            <a:spLocks noGrp="1"/>
          </p:cNvSpPr>
          <p:nvPr>
            <p:ph type="title"/>
          </p:nvPr>
        </p:nvSpPr>
        <p:spPr>
          <a:xfrm>
            <a:off x="838200" y="365125"/>
            <a:ext cx="10515600" cy="539443"/>
          </a:xfrm>
        </p:spPr>
        <p:txBody>
          <a:bodyPr>
            <a:normAutofit fontScale="90000"/>
          </a:bodyPr>
          <a:lstStyle/>
          <a:p>
            <a:r>
              <a:rPr lang="en-US" dirty="0"/>
              <a:t>16s RNA sequencing pipelines</a:t>
            </a:r>
          </a:p>
        </p:txBody>
      </p:sp>
      <p:pic>
        <p:nvPicPr>
          <p:cNvPr id="4" name="Content Placeholder 3">
            <a:extLst>
              <a:ext uri="{FF2B5EF4-FFF2-40B4-BE49-F238E27FC236}">
                <a16:creationId xmlns:a16="http://schemas.microsoft.com/office/drawing/2014/main" id="{D373459C-0140-524C-B203-274180B8691D}"/>
              </a:ext>
            </a:extLst>
          </p:cNvPr>
          <p:cNvPicPr>
            <a:picLocks noGrp="1" noChangeAspect="1"/>
          </p:cNvPicPr>
          <p:nvPr>
            <p:ph idx="1"/>
          </p:nvPr>
        </p:nvPicPr>
        <p:blipFill>
          <a:blip r:embed="rId2"/>
          <a:stretch>
            <a:fillRect/>
          </a:stretch>
        </p:blipFill>
        <p:spPr>
          <a:xfrm>
            <a:off x="3299206" y="1303567"/>
            <a:ext cx="2150862" cy="1585989"/>
          </a:xfrm>
        </p:spPr>
      </p:pic>
      <p:sp>
        <p:nvSpPr>
          <p:cNvPr id="8" name="TextBox 7">
            <a:extLst>
              <a:ext uri="{FF2B5EF4-FFF2-40B4-BE49-F238E27FC236}">
                <a16:creationId xmlns:a16="http://schemas.microsoft.com/office/drawing/2014/main" id="{F4572C76-5D46-8A40-8644-F6019909F555}"/>
              </a:ext>
            </a:extLst>
          </p:cNvPr>
          <p:cNvSpPr txBox="1"/>
          <p:nvPr/>
        </p:nvSpPr>
        <p:spPr>
          <a:xfrm>
            <a:off x="2313039" y="1727230"/>
            <a:ext cx="986167" cy="369332"/>
          </a:xfrm>
          <a:prstGeom prst="rect">
            <a:avLst/>
          </a:prstGeom>
          <a:noFill/>
        </p:spPr>
        <p:txBody>
          <a:bodyPr wrap="none" rtlCol="0">
            <a:spAutoFit/>
          </a:bodyPr>
          <a:lstStyle/>
          <a:p>
            <a:r>
              <a:rPr lang="en-US" dirty="0" err="1"/>
              <a:t>ChIP</a:t>
            </a:r>
            <a:r>
              <a:rPr lang="en-US" dirty="0"/>
              <a:t> seq</a:t>
            </a:r>
          </a:p>
        </p:txBody>
      </p:sp>
      <p:sp>
        <p:nvSpPr>
          <p:cNvPr id="9" name="TextBox 8">
            <a:extLst>
              <a:ext uri="{FF2B5EF4-FFF2-40B4-BE49-F238E27FC236}">
                <a16:creationId xmlns:a16="http://schemas.microsoft.com/office/drawing/2014/main" id="{9679ACC9-A5FC-EC4E-88B4-88AA9052E0CB}"/>
              </a:ext>
            </a:extLst>
          </p:cNvPr>
          <p:cNvSpPr txBox="1"/>
          <p:nvPr/>
        </p:nvSpPr>
        <p:spPr>
          <a:xfrm>
            <a:off x="4250063" y="3244334"/>
            <a:ext cx="904415" cy="369332"/>
          </a:xfrm>
          <a:prstGeom prst="rect">
            <a:avLst/>
          </a:prstGeom>
          <a:noFill/>
        </p:spPr>
        <p:txBody>
          <a:bodyPr wrap="none" rtlCol="0">
            <a:spAutoFit/>
          </a:bodyPr>
          <a:lstStyle/>
          <a:p>
            <a:r>
              <a:rPr lang="en-US" dirty="0"/>
              <a:t>16S seq</a:t>
            </a:r>
          </a:p>
        </p:txBody>
      </p:sp>
      <p:sp>
        <p:nvSpPr>
          <p:cNvPr id="10" name="TextBox 9">
            <a:extLst>
              <a:ext uri="{FF2B5EF4-FFF2-40B4-BE49-F238E27FC236}">
                <a16:creationId xmlns:a16="http://schemas.microsoft.com/office/drawing/2014/main" id="{5C5AD374-A032-5D41-AC44-690933C7338B}"/>
              </a:ext>
            </a:extLst>
          </p:cNvPr>
          <p:cNvSpPr txBox="1"/>
          <p:nvPr/>
        </p:nvSpPr>
        <p:spPr>
          <a:xfrm>
            <a:off x="2313038" y="4576772"/>
            <a:ext cx="971741" cy="369332"/>
          </a:xfrm>
          <a:prstGeom prst="rect">
            <a:avLst/>
          </a:prstGeom>
          <a:noFill/>
        </p:spPr>
        <p:txBody>
          <a:bodyPr wrap="none" rtlCol="0">
            <a:spAutoFit/>
          </a:bodyPr>
          <a:lstStyle/>
          <a:p>
            <a:r>
              <a:rPr lang="en-US" dirty="0"/>
              <a:t>RNA seq</a:t>
            </a:r>
          </a:p>
        </p:txBody>
      </p:sp>
      <p:sp>
        <p:nvSpPr>
          <p:cNvPr id="11" name="TextBox 10">
            <a:extLst>
              <a:ext uri="{FF2B5EF4-FFF2-40B4-BE49-F238E27FC236}">
                <a16:creationId xmlns:a16="http://schemas.microsoft.com/office/drawing/2014/main" id="{D82BDEE9-7226-9A4E-816C-F3EEC99FA118}"/>
              </a:ext>
            </a:extLst>
          </p:cNvPr>
          <p:cNvSpPr txBox="1"/>
          <p:nvPr/>
        </p:nvSpPr>
        <p:spPr>
          <a:xfrm>
            <a:off x="3299206" y="4616495"/>
            <a:ext cx="1758110" cy="923330"/>
          </a:xfrm>
          <a:prstGeom prst="rect">
            <a:avLst/>
          </a:prstGeom>
          <a:noFill/>
        </p:spPr>
        <p:txBody>
          <a:bodyPr wrap="none" rtlCol="0">
            <a:spAutoFit/>
          </a:bodyPr>
          <a:lstStyle/>
          <a:p>
            <a:r>
              <a:rPr lang="en-US" dirty="0"/>
              <a:t>Standardization?</a:t>
            </a:r>
          </a:p>
          <a:p>
            <a:r>
              <a:rPr lang="en-US" dirty="0"/>
              <a:t>Normalization?</a:t>
            </a:r>
          </a:p>
          <a:p>
            <a:r>
              <a:rPr lang="en-US" dirty="0"/>
              <a:t>0 values?</a:t>
            </a:r>
          </a:p>
        </p:txBody>
      </p:sp>
      <p:sp>
        <p:nvSpPr>
          <p:cNvPr id="12" name="TextBox 11">
            <a:extLst>
              <a:ext uri="{FF2B5EF4-FFF2-40B4-BE49-F238E27FC236}">
                <a16:creationId xmlns:a16="http://schemas.microsoft.com/office/drawing/2014/main" id="{716730EE-3389-D84E-B388-7102327248A3}"/>
              </a:ext>
            </a:extLst>
          </p:cNvPr>
          <p:cNvSpPr txBox="1"/>
          <p:nvPr/>
        </p:nvSpPr>
        <p:spPr>
          <a:xfrm>
            <a:off x="5310207" y="4616495"/>
            <a:ext cx="785793" cy="1477328"/>
          </a:xfrm>
          <a:prstGeom prst="rect">
            <a:avLst/>
          </a:prstGeom>
          <a:noFill/>
        </p:spPr>
        <p:txBody>
          <a:bodyPr wrap="none" rtlCol="0">
            <a:spAutoFit/>
          </a:bodyPr>
          <a:lstStyle/>
          <a:p>
            <a:r>
              <a:rPr lang="en-US" dirty="0" err="1"/>
              <a:t>DeSeq</a:t>
            </a:r>
            <a:endParaRPr lang="en-US" dirty="0"/>
          </a:p>
          <a:p>
            <a:r>
              <a:rPr lang="en-US" dirty="0" err="1"/>
              <a:t>edgeR</a:t>
            </a:r>
            <a:endParaRPr lang="en-US" dirty="0"/>
          </a:p>
          <a:p>
            <a:r>
              <a:rPr lang="en-US" dirty="0" err="1"/>
              <a:t>voom</a:t>
            </a:r>
            <a:endParaRPr lang="en-US" dirty="0"/>
          </a:p>
          <a:p>
            <a:r>
              <a:rPr lang="en-US" dirty="0" err="1"/>
              <a:t>limma</a:t>
            </a:r>
            <a:endParaRPr lang="en-US" dirty="0"/>
          </a:p>
          <a:p>
            <a:r>
              <a:rPr lang="en-US" dirty="0"/>
              <a:t>…</a:t>
            </a:r>
          </a:p>
        </p:txBody>
      </p:sp>
      <p:sp>
        <p:nvSpPr>
          <p:cNvPr id="16" name="TextBox 15">
            <a:extLst>
              <a:ext uri="{FF2B5EF4-FFF2-40B4-BE49-F238E27FC236}">
                <a16:creationId xmlns:a16="http://schemas.microsoft.com/office/drawing/2014/main" id="{FC8E78ED-B729-7448-8D60-0BEF2758ABA2}"/>
              </a:ext>
            </a:extLst>
          </p:cNvPr>
          <p:cNvSpPr txBox="1"/>
          <p:nvPr/>
        </p:nvSpPr>
        <p:spPr>
          <a:xfrm rot="16200000">
            <a:off x="-108154" y="3244334"/>
            <a:ext cx="1303562" cy="369332"/>
          </a:xfrm>
          <a:prstGeom prst="rect">
            <a:avLst/>
          </a:prstGeom>
          <a:noFill/>
        </p:spPr>
        <p:txBody>
          <a:bodyPr wrap="none" rtlCol="0">
            <a:spAutoFit/>
          </a:bodyPr>
          <a:lstStyle/>
          <a:p>
            <a:r>
              <a:rPr lang="en-US" dirty="0"/>
              <a:t>Collect DNA</a:t>
            </a:r>
          </a:p>
        </p:txBody>
      </p:sp>
      <p:pic>
        <p:nvPicPr>
          <p:cNvPr id="17" name="Picture 16">
            <a:extLst>
              <a:ext uri="{FF2B5EF4-FFF2-40B4-BE49-F238E27FC236}">
                <a16:creationId xmlns:a16="http://schemas.microsoft.com/office/drawing/2014/main" id="{145EBBF6-606C-9B4F-8F90-3CCB07B4458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3189" y="2967335"/>
            <a:ext cx="1005308" cy="923330"/>
          </a:xfrm>
          <a:prstGeom prst="rect">
            <a:avLst/>
          </a:prstGeom>
        </p:spPr>
      </p:pic>
      <p:cxnSp>
        <p:nvCxnSpPr>
          <p:cNvPr id="18" name="Straight Arrow Connector 17">
            <a:extLst>
              <a:ext uri="{FF2B5EF4-FFF2-40B4-BE49-F238E27FC236}">
                <a16:creationId xmlns:a16="http://schemas.microsoft.com/office/drawing/2014/main" id="{C83E9833-152E-FC4A-98D5-42C05679447A}"/>
              </a:ext>
            </a:extLst>
          </p:cNvPr>
          <p:cNvCxnSpPr/>
          <p:nvPr/>
        </p:nvCxnSpPr>
        <p:spPr>
          <a:xfrm>
            <a:off x="663585" y="3433916"/>
            <a:ext cx="3596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1812F6-3CB4-0840-A95B-417A937CD146}"/>
              </a:ext>
            </a:extLst>
          </p:cNvPr>
          <p:cNvCxnSpPr>
            <a:cxnSpLocks/>
          </p:cNvCxnSpPr>
          <p:nvPr/>
        </p:nvCxnSpPr>
        <p:spPr>
          <a:xfrm flipV="1">
            <a:off x="2137794" y="2096562"/>
            <a:ext cx="271109" cy="13324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E2FB91F-2305-2942-9B45-0C50F3703F09}"/>
              </a:ext>
            </a:extLst>
          </p:cNvPr>
          <p:cNvCxnSpPr>
            <a:cxnSpLocks/>
            <a:endCxn id="10" idx="1"/>
          </p:cNvCxnSpPr>
          <p:nvPr/>
        </p:nvCxnSpPr>
        <p:spPr>
          <a:xfrm>
            <a:off x="2134615" y="3429000"/>
            <a:ext cx="178423" cy="13324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000D88-DAE1-A04A-B476-6CED251CEC14}"/>
              </a:ext>
            </a:extLst>
          </p:cNvPr>
          <p:cNvCxnSpPr>
            <a:cxnSpLocks/>
          </p:cNvCxnSpPr>
          <p:nvPr/>
        </p:nvCxnSpPr>
        <p:spPr>
          <a:xfrm>
            <a:off x="2113935" y="3429000"/>
            <a:ext cx="2102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B43EA8-B5C5-7240-ACC0-CDDD69E8895B}"/>
              </a:ext>
            </a:extLst>
          </p:cNvPr>
          <p:cNvCxnSpPr>
            <a:cxnSpLocks/>
          </p:cNvCxnSpPr>
          <p:nvPr/>
        </p:nvCxnSpPr>
        <p:spPr>
          <a:xfrm>
            <a:off x="2131294" y="3429000"/>
            <a:ext cx="124851" cy="2524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928983F-5269-C14E-85B9-83CD289B00B9}"/>
              </a:ext>
            </a:extLst>
          </p:cNvPr>
          <p:cNvSpPr txBox="1"/>
          <p:nvPr/>
        </p:nvSpPr>
        <p:spPr>
          <a:xfrm>
            <a:off x="2346700" y="5760163"/>
            <a:ext cx="1446230" cy="369332"/>
          </a:xfrm>
          <a:prstGeom prst="rect">
            <a:avLst/>
          </a:prstGeom>
          <a:noFill/>
        </p:spPr>
        <p:txBody>
          <a:bodyPr wrap="none" rtlCol="0">
            <a:spAutoFit/>
          </a:bodyPr>
          <a:lstStyle/>
          <a:p>
            <a:r>
              <a:rPr lang="en-US" dirty="0"/>
              <a:t>whatever seq</a:t>
            </a:r>
          </a:p>
        </p:txBody>
      </p:sp>
      <p:pic>
        <p:nvPicPr>
          <p:cNvPr id="33" name="Content Placeholder 7">
            <a:extLst>
              <a:ext uri="{FF2B5EF4-FFF2-40B4-BE49-F238E27FC236}">
                <a16:creationId xmlns:a16="http://schemas.microsoft.com/office/drawing/2014/main" id="{87471E1F-F3A4-8741-B07D-8105A549073E}"/>
              </a:ext>
            </a:extLst>
          </p:cNvPr>
          <p:cNvPicPr>
            <a:picLocks noChangeAspect="1"/>
          </p:cNvPicPr>
          <p:nvPr/>
        </p:nvPicPr>
        <p:blipFill>
          <a:blip r:embed="rId4" cstate="hqprint">
            <a:extLst>
              <a:ext uri="{28A0092B-C50C-407E-A947-70E740481C1C}">
                <a14:useLocalDpi xmlns:a14="http://schemas.microsoft.com/office/drawing/2010/main"/>
              </a:ext>
            </a:extLst>
          </a:blip>
          <a:srcRect t="-7682" b="-7682"/>
          <a:stretch>
            <a:fillRect/>
          </a:stretch>
        </p:blipFill>
        <p:spPr>
          <a:xfrm>
            <a:off x="5310207" y="1911896"/>
            <a:ext cx="5484780" cy="3462198"/>
          </a:xfrm>
          <a:prstGeom prst="rect">
            <a:avLst/>
          </a:prstGeom>
        </p:spPr>
      </p:pic>
    </p:spTree>
    <p:extLst>
      <p:ext uri="{BB962C8B-B14F-4D97-AF65-F5344CB8AC3E}">
        <p14:creationId xmlns:p14="http://schemas.microsoft.com/office/powerpoint/2010/main" val="2334318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A4FD0-2428-EC4C-88E3-FA14A0624E5D}"/>
              </a:ext>
            </a:extLst>
          </p:cNvPr>
          <p:cNvPicPr>
            <a:picLocks noChangeAspect="1"/>
          </p:cNvPicPr>
          <p:nvPr/>
        </p:nvPicPr>
        <p:blipFill>
          <a:blip r:embed="rId2"/>
          <a:stretch>
            <a:fillRect/>
          </a:stretch>
        </p:blipFill>
        <p:spPr>
          <a:xfrm>
            <a:off x="3790720" y="2666163"/>
            <a:ext cx="2293779" cy="1720334"/>
          </a:xfrm>
          <a:prstGeom prst="rect">
            <a:avLst/>
          </a:prstGeom>
        </p:spPr>
      </p:pic>
      <p:sp>
        <p:nvSpPr>
          <p:cNvPr id="2" name="Title 1">
            <a:extLst>
              <a:ext uri="{FF2B5EF4-FFF2-40B4-BE49-F238E27FC236}">
                <a16:creationId xmlns:a16="http://schemas.microsoft.com/office/drawing/2014/main" id="{4CC372CA-4208-CC46-A9E4-2AB734F5894A}"/>
              </a:ext>
            </a:extLst>
          </p:cNvPr>
          <p:cNvSpPr>
            <a:spLocks noGrp="1"/>
          </p:cNvSpPr>
          <p:nvPr>
            <p:ph type="title"/>
          </p:nvPr>
        </p:nvSpPr>
        <p:spPr>
          <a:xfrm>
            <a:off x="838200" y="365125"/>
            <a:ext cx="10515600" cy="539443"/>
          </a:xfrm>
        </p:spPr>
        <p:txBody>
          <a:bodyPr>
            <a:normAutofit fontScale="90000"/>
          </a:bodyPr>
          <a:lstStyle/>
          <a:p>
            <a:r>
              <a:rPr lang="en-US" dirty="0"/>
              <a:t>It’s all just sequencing!</a:t>
            </a:r>
          </a:p>
        </p:txBody>
      </p:sp>
      <p:sp>
        <p:nvSpPr>
          <p:cNvPr id="16" name="TextBox 15">
            <a:extLst>
              <a:ext uri="{FF2B5EF4-FFF2-40B4-BE49-F238E27FC236}">
                <a16:creationId xmlns:a16="http://schemas.microsoft.com/office/drawing/2014/main" id="{FC8E78ED-B729-7448-8D60-0BEF2758ABA2}"/>
              </a:ext>
            </a:extLst>
          </p:cNvPr>
          <p:cNvSpPr txBox="1"/>
          <p:nvPr/>
        </p:nvSpPr>
        <p:spPr>
          <a:xfrm rot="16200000">
            <a:off x="-117986" y="3244334"/>
            <a:ext cx="1303562" cy="369332"/>
          </a:xfrm>
          <a:prstGeom prst="rect">
            <a:avLst/>
          </a:prstGeom>
          <a:noFill/>
        </p:spPr>
        <p:txBody>
          <a:bodyPr wrap="none" rtlCol="0">
            <a:spAutoFit/>
          </a:bodyPr>
          <a:lstStyle/>
          <a:p>
            <a:r>
              <a:rPr lang="en-US" dirty="0"/>
              <a:t>Collect DNA</a:t>
            </a:r>
          </a:p>
        </p:txBody>
      </p:sp>
      <p:pic>
        <p:nvPicPr>
          <p:cNvPr id="17" name="Picture 16">
            <a:extLst>
              <a:ext uri="{FF2B5EF4-FFF2-40B4-BE49-F238E27FC236}">
                <a16:creationId xmlns:a16="http://schemas.microsoft.com/office/drawing/2014/main" id="{145EBBF6-606C-9B4F-8F90-3CCB07B4458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3189" y="2967335"/>
            <a:ext cx="1005308" cy="923330"/>
          </a:xfrm>
          <a:prstGeom prst="rect">
            <a:avLst/>
          </a:prstGeom>
        </p:spPr>
      </p:pic>
      <p:cxnSp>
        <p:nvCxnSpPr>
          <p:cNvPr id="18" name="Straight Arrow Connector 17">
            <a:extLst>
              <a:ext uri="{FF2B5EF4-FFF2-40B4-BE49-F238E27FC236}">
                <a16:creationId xmlns:a16="http://schemas.microsoft.com/office/drawing/2014/main" id="{C83E9833-152E-FC4A-98D5-42C05679447A}"/>
              </a:ext>
            </a:extLst>
          </p:cNvPr>
          <p:cNvCxnSpPr/>
          <p:nvPr/>
        </p:nvCxnSpPr>
        <p:spPr>
          <a:xfrm>
            <a:off x="663585" y="3433916"/>
            <a:ext cx="3596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D000D88-DAE1-A04A-B476-6CED251CEC14}"/>
              </a:ext>
            </a:extLst>
          </p:cNvPr>
          <p:cNvCxnSpPr>
            <a:cxnSpLocks/>
          </p:cNvCxnSpPr>
          <p:nvPr/>
        </p:nvCxnSpPr>
        <p:spPr>
          <a:xfrm>
            <a:off x="2113935" y="3429000"/>
            <a:ext cx="263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928983F-5269-C14E-85B9-83CD289B00B9}"/>
              </a:ext>
            </a:extLst>
          </p:cNvPr>
          <p:cNvSpPr txBox="1"/>
          <p:nvPr/>
        </p:nvSpPr>
        <p:spPr>
          <a:xfrm>
            <a:off x="2377674" y="3244334"/>
            <a:ext cx="1446230" cy="369332"/>
          </a:xfrm>
          <a:prstGeom prst="rect">
            <a:avLst/>
          </a:prstGeom>
          <a:noFill/>
        </p:spPr>
        <p:txBody>
          <a:bodyPr wrap="none" rtlCol="0">
            <a:spAutoFit/>
          </a:bodyPr>
          <a:lstStyle/>
          <a:p>
            <a:r>
              <a:rPr lang="en-US" dirty="0"/>
              <a:t>whatever seq</a:t>
            </a:r>
          </a:p>
        </p:txBody>
      </p:sp>
      <p:sp>
        <p:nvSpPr>
          <p:cNvPr id="23" name="TextBox 22">
            <a:extLst>
              <a:ext uri="{FF2B5EF4-FFF2-40B4-BE49-F238E27FC236}">
                <a16:creationId xmlns:a16="http://schemas.microsoft.com/office/drawing/2014/main" id="{6E124281-C9DD-9247-91E7-0A993D495EE2}"/>
              </a:ext>
            </a:extLst>
          </p:cNvPr>
          <p:cNvSpPr txBox="1"/>
          <p:nvPr/>
        </p:nvSpPr>
        <p:spPr>
          <a:xfrm>
            <a:off x="6424783" y="1520453"/>
            <a:ext cx="885371" cy="369332"/>
          </a:xfrm>
          <a:prstGeom prst="rect">
            <a:avLst/>
          </a:prstGeom>
          <a:noFill/>
        </p:spPr>
        <p:txBody>
          <a:bodyPr wrap="none" rtlCol="0">
            <a:spAutoFit/>
          </a:bodyPr>
          <a:lstStyle/>
          <a:p>
            <a:r>
              <a:rPr lang="en-US" dirty="0"/>
              <a:t>Explore</a:t>
            </a:r>
          </a:p>
        </p:txBody>
      </p:sp>
      <p:pic>
        <p:nvPicPr>
          <p:cNvPr id="6" name="Picture 5">
            <a:extLst>
              <a:ext uri="{FF2B5EF4-FFF2-40B4-BE49-F238E27FC236}">
                <a16:creationId xmlns:a16="http://schemas.microsoft.com/office/drawing/2014/main" id="{2A6CED5B-1228-C649-9BDF-0448189C75E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461154" y="243360"/>
            <a:ext cx="2156243" cy="2251587"/>
          </a:xfrm>
          <a:prstGeom prst="rect">
            <a:avLst/>
          </a:prstGeom>
        </p:spPr>
      </p:pic>
      <p:pic>
        <p:nvPicPr>
          <p:cNvPr id="24" name="Content Placeholder 7" descr="NA_taxa.pdf">
            <a:extLst>
              <a:ext uri="{FF2B5EF4-FFF2-40B4-BE49-F238E27FC236}">
                <a16:creationId xmlns:a16="http://schemas.microsoft.com/office/drawing/2014/main" id="{23CD64C3-86C3-8D42-BC09-17242729BBE5}"/>
              </a:ext>
            </a:extLst>
          </p:cNvPr>
          <p:cNvPicPr>
            <a:picLocks noGrp="1" noChangeAspect="1"/>
          </p:cNvPicPr>
          <p:nvPr>
            <p:ph idx="1"/>
          </p:nvPr>
        </p:nvPicPr>
        <p:blipFill rotWithShape="1">
          <a:blip r:embed="rId5" cstate="hqprint">
            <a:extLst>
              <a:ext uri="{28A0092B-C50C-407E-A947-70E740481C1C}">
                <a14:useLocalDpi xmlns:a14="http://schemas.microsoft.com/office/drawing/2010/main"/>
              </a:ext>
            </a:extLst>
          </a:blip>
          <a:srcRect l="25" r="293"/>
          <a:stretch/>
        </p:blipFill>
        <p:spPr>
          <a:xfrm>
            <a:off x="8498515" y="2463499"/>
            <a:ext cx="2118882" cy="2125663"/>
          </a:xfrm>
        </p:spPr>
      </p:pic>
      <p:sp>
        <p:nvSpPr>
          <p:cNvPr id="26" name="TextBox 25">
            <a:extLst>
              <a:ext uri="{FF2B5EF4-FFF2-40B4-BE49-F238E27FC236}">
                <a16:creationId xmlns:a16="http://schemas.microsoft.com/office/drawing/2014/main" id="{8DC569B1-2491-314A-BE46-B941707B633B}"/>
              </a:ext>
            </a:extLst>
          </p:cNvPr>
          <p:cNvSpPr txBox="1"/>
          <p:nvPr/>
        </p:nvSpPr>
        <p:spPr>
          <a:xfrm>
            <a:off x="6168386" y="3244334"/>
            <a:ext cx="1234312" cy="369332"/>
          </a:xfrm>
          <a:prstGeom prst="rect">
            <a:avLst/>
          </a:prstGeom>
          <a:noFill/>
        </p:spPr>
        <p:txBody>
          <a:bodyPr wrap="none" rtlCol="0">
            <a:spAutoFit/>
          </a:bodyPr>
          <a:lstStyle/>
          <a:p>
            <a:r>
              <a:rPr lang="en-US" dirty="0"/>
              <a:t>Differential</a:t>
            </a:r>
          </a:p>
        </p:txBody>
      </p:sp>
      <p:pic>
        <p:nvPicPr>
          <p:cNvPr id="27" name="Content Placeholder 5" descr="fig4_BV_seed_strip.pdf">
            <a:extLst>
              <a:ext uri="{FF2B5EF4-FFF2-40B4-BE49-F238E27FC236}">
                <a16:creationId xmlns:a16="http://schemas.microsoft.com/office/drawing/2014/main" id="{940E68BC-AF19-9F49-914D-6119C187ED3D}"/>
              </a:ext>
            </a:extLst>
          </p:cNvPr>
          <p:cNvPicPr>
            <a:picLocks noChangeAspect="1"/>
          </p:cNvPicPr>
          <p:nvPr/>
        </p:nvPicPr>
        <p:blipFill>
          <a:blip r:embed="rId6" cstate="hqprint">
            <a:extLst>
              <a:ext uri="{28A0092B-C50C-407E-A947-70E740481C1C}">
                <a14:useLocalDpi xmlns:a14="http://schemas.microsoft.com/office/drawing/2010/main"/>
              </a:ext>
            </a:extLst>
          </a:blip>
          <a:srcRect t="-7385" b="-7385"/>
          <a:stretch>
            <a:fillRect/>
          </a:stretch>
        </p:blipFill>
        <p:spPr>
          <a:xfrm>
            <a:off x="7442630" y="4589162"/>
            <a:ext cx="3174767" cy="2004031"/>
          </a:xfrm>
          <a:prstGeom prst="rect">
            <a:avLst/>
          </a:prstGeom>
        </p:spPr>
      </p:pic>
      <p:sp>
        <p:nvSpPr>
          <p:cNvPr id="28" name="TextBox 27">
            <a:extLst>
              <a:ext uri="{FF2B5EF4-FFF2-40B4-BE49-F238E27FC236}">
                <a16:creationId xmlns:a16="http://schemas.microsoft.com/office/drawing/2014/main" id="{AD09DDA6-8AA5-F24B-8FDE-7DD6ECCD56B9}"/>
              </a:ext>
            </a:extLst>
          </p:cNvPr>
          <p:cNvSpPr txBox="1"/>
          <p:nvPr/>
        </p:nvSpPr>
        <p:spPr>
          <a:xfrm>
            <a:off x="6019227" y="5389713"/>
            <a:ext cx="1423403" cy="369332"/>
          </a:xfrm>
          <a:prstGeom prst="rect">
            <a:avLst/>
          </a:prstGeom>
          <a:noFill/>
        </p:spPr>
        <p:txBody>
          <a:bodyPr wrap="none" rtlCol="0">
            <a:spAutoFit/>
          </a:bodyPr>
          <a:lstStyle/>
          <a:p>
            <a:r>
              <a:rPr lang="en-US" dirty="0"/>
              <a:t>Functionalize</a:t>
            </a:r>
          </a:p>
        </p:txBody>
      </p:sp>
      <p:sp>
        <p:nvSpPr>
          <p:cNvPr id="20" name="TextBox 19">
            <a:extLst>
              <a:ext uri="{FF2B5EF4-FFF2-40B4-BE49-F238E27FC236}">
                <a16:creationId xmlns:a16="http://schemas.microsoft.com/office/drawing/2014/main" id="{BC48DFAB-D915-8440-8B4D-BC181F844AAA}"/>
              </a:ext>
            </a:extLst>
          </p:cNvPr>
          <p:cNvSpPr txBox="1"/>
          <p:nvPr/>
        </p:nvSpPr>
        <p:spPr>
          <a:xfrm>
            <a:off x="3280382" y="2230742"/>
            <a:ext cx="331445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Probabilistic random sample</a:t>
            </a:r>
          </a:p>
          <a:p>
            <a:pPr marL="285750" indent="-285750">
              <a:buFont typeface="Arial" panose="020B0604020202020204" pitchFamily="34" charset="0"/>
              <a:buChar char="•"/>
            </a:pPr>
            <a:r>
              <a:rPr lang="en-US" dirty="0"/>
              <a:t>Ratios not numbers</a:t>
            </a:r>
          </a:p>
        </p:txBody>
      </p:sp>
      <p:cxnSp>
        <p:nvCxnSpPr>
          <p:cNvPr id="33" name="Straight Arrow Connector 32">
            <a:extLst>
              <a:ext uri="{FF2B5EF4-FFF2-40B4-BE49-F238E27FC236}">
                <a16:creationId xmlns:a16="http://schemas.microsoft.com/office/drawing/2014/main" id="{03039B08-6E34-7440-BC00-D7E1777B9F69}"/>
              </a:ext>
            </a:extLst>
          </p:cNvPr>
          <p:cNvCxnSpPr>
            <a:cxnSpLocks/>
          </p:cNvCxnSpPr>
          <p:nvPr/>
        </p:nvCxnSpPr>
        <p:spPr>
          <a:xfrm>
            <a:off x="3823904" y="3429000"/>
            <a:ext cx="263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C2B48F-2E25-0746-B4D3-642AF1558BFA}"/>
              </a:ext>
            </a:extLst>
          </p:cNvPr>
          <p:cNvCxnSpPr>
            <a:cxnSpLocks/>
          </p:cNvCxnSpPr>
          <p:nvPr/>
        </p:nvCxnSpPr>
        <p:spPr>
          <a:xfrm>
            <a:off x="5755488" y="3429000"/>
            <a:ext cx="263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F069CBC-8643-CE4A-A93E-79CDBC09A3C0}"/>
              </a:ext>
            </a:extLst>
          </p:cNvPr>
          <p:cNvCxnSpPr>
            <a:cxnSpLocks/>
          </p:cNvCxnSpPr>
          <p:nvPr/>
        </p:nvCxnSpPr>
        <p:spPr>
          <a:xfrm>
            <a:off x="5755488" y="5574379"/>
            <a:ext cx="263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26A8C78-D8A6-3041-A2B6-171EAB920698}"/>
              </a:ext>
            </a:extLst>
          </p:cNvPr>
          <p:cNvCxnSpPr>
            <a:cxnSpLocks/>
          </p:cNvCxnSpPr>
          <p:nvPr/>
        </p:nvCxnSpPr>
        <p:spPr>
          <a:xfrm>
            <a:off x="5755488" y="1705119"/>
            <a:ext cx="263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506AB70-145A-994D-8AB3-77BC14278431}"/>
              </a:ext>
            </a:extLst>
          </p:cNvPr>
          <p:cNvSpPr txBox="1"/>
          <p:nvPr/>
        </p:nvSpPr>
        <p:spPr>
          <a:xfrm>
            <a:off x="548874" y="5214768"/>
            <a:ext cx="3657600" cy="1015663"/>
          </a:xfrm>
          <a:prstGeom prst="rect">
            <a:avLst/>
          </a:prstGeom>
          <a:noFill/>
        </p:spPr>
        <p:txBody>
          <a:bodyPr wrap="square" rtlCol="0">
            <a:spAutoFit/>
          </a:bodyPr>
          <a:lstStyle/>
          <a:p>
            <a:r>
              <a:rPr lang="en-US" sz="1000" b="1" dirty="0"/>
              <a:t>Fernandes et al. 2014</a:t>
            </a:r>
            <a:r>
              <a:rPr lang="en-US" sz="1000" dirty="0"/>
              <a:t>. Unifying the analysis of high-throughput sequencing datasets: characterizing {RNA}-seq, 16{S} r{RNA} gene sequencing and selective growth experiments by compositional data analysis. </a:t>
            </a:r>
            <a:r>
              <a:rPr lang="en-US" sz="1000" b="1" dirty="0"/>
              <a:t>Microbiome</a:t>
            </a:r>
          </a:p>
          <a:p>
            <a:r>
              <a:rPr lang="en-US" sz="1000" b="1" dirty="0" err="1"/>
              <a:t>Gloor</a:t>
            </a:r>
            <a:r>
              <a:rPr lang="en-US" sz="1000" b="1" dirty="0"/>
              <a:t> et al. 2017</a:t>
            </a:r>
            <a:r>
              <a:rPr lang="en-US" sz="1000" dirty="0"/>
              <a:t>. Microbiome Datasets Are Compositional: And This Is Not Optional. </a:t>
            </a:r>
            <a:r>
              <a:rPr lang="en-US" sz="1000" b="1" dirty="0"/>
              <a:t>Frontiers in Microbiology</a:t>
            </a:r>
          </a:p>
        </p:txBody>
      </p:sp>
      <p:sp>
        <p:nvSpPr>
          <p:cNvPr id="38" name="TextBox 37">
            <a:extLst>
              <a:ext uri="{FF2B5EF4-FFF2-40B4-BE49-F238E27FC236}">
                <a16:creationId xmlns:a16="http://schemas.microsoft.com/office/drawing/2014/main" id="{6F6F3767-DFE1-ED4B-85FF-E011676F4E08}"/>
              </a:ext>
            </a:extLst>
          </p:cNvPr>
          <p:cNvSpPr txBox="1"/>
          <p:nvPr/>
        </p:nvSpPr>
        <p:spPr>
          <a:xfrm>
            <a:off x="4403394" y="3055515"/>
            <a:ext cx="1032654" cy="830997"/>
          </a:xfrm>
          <a:prstGeom prst="rect">
            <a:avLst/>
          </a:prstGeom>
          <a:noFill/>
        </p:spPr>
        <p:txBody>
          <a:bodyPr wrap="none" rtlCol="0">
            <a:spAutoFit/>
          </a:bodyPr>
          <a:lstStyle/>
          <a:p>
            <a:pPr algn="ctr"/>
            <a:r>
              <a:rPr lang="en-US" sz="1600" dirty="0">
                <a:solidFill>
                  <a:schemeClr val="bg1">
                    <a:lumMod val="85000"/>
                  </a:schemeClr>
                </a:solidFill>
              </a:rPr>
              <a:t>ALDEx2</a:t>
            </a:r>
          </a:p>
          <a:p>
            <a:pPr algn="ctr"/>
            <a:r>
              <a:rPr lang="en-US" sz="1600" dirty="0" err="1">
                <a:solidFill>
                  <a:schemeClr val="bg1">
                    <a:lumMod val="85000"/>
                  </a:schemeClr>
                </a:solidFill>
              </a:rPr>
              <a:t>CoDaSeq</a:t>
            </a:r>
            <a:endParaRPr lang="en-US" sz="1600" dirty="0">
              <a:solidFill>
                <a:schemeClr val="bg1">
                  <a:lumMod val="85000"/>
                </a:schemeClr>
              </a:solidFill>
            </a:endParaRPr>
          </a:p>
          <a:p>
            <a:pPr algn="ctr"/>
            <a:r>
              <a:rPr lang="en-US" sz="1600" dirty="0" err="1">
                <a:solidFill>
                  <a:schemeClr val="bg1">
                    <a:lumMod val="85000"/>
                  </a:schemeClr>
                </a:solidFill>
              </a:rPr>
              <a:t>omicPlotR</a:t>
            </a:r>
            <a:endParaRPr lang="en-US" sz="1600" dirty="0">
              <a:solidFill>
                <a:schemeClr val="bg1">
                  <a:lumMod val="85000"/>
                </a:schemeClr>
              </a:solidFill>
            </a:endParaRPr>
          </a:p>
        </p:txBody>
      </p:sp>
      <p:pic>
        <p:nvPicPr>
          <p:cNvPr id="3" name="Picture 2">
            <a:extLst>
              <a:ext uri="{FF2B5EF4-FFF2-40B4-BE49-F238E27FC236}">
                <a16:creationId xmlns:a16="http://schemas.microsoft.com/office/drawing/2014/main" id="{DBF47106-7951-4C49-8199-63667C50B5B0}"/>
              </a:ext>
            </a:extLst>
          </p:cNvPr>
          <p:cNvPicPr>
            <a:picLocks noChangeAspect="1"/>
          </p:cNvPicPr>
          <p:nvPr/>
        </p:nvPicPr>
        <p:blipFill>
          <a:blip r:embed="rId7"/>
          <a:stretch>
            <a:fillRect/>
          </a:stretch>
        </p:blipFill>
        <p:spPr>
          <a:xfrm>
            <a:off x="7507902" y="0"/>
            <a:ext cx="3512634" cy="6858000"/>
          </a:xfrm>
          <a:prstGeom prst="rect">
            <a:avLst/>
          </a:prstGeom>
        </p:spPr>
      </p:pic>
    </p:spTree>
    <p:extLst>
      <p:ext uri="{BB962C8B-B14F-4D97-AF65-F5344CB8AC3E}">
        <p14:creationId xmlns:p14="http://schemas.microsoft.com/office/powerpoint/2010/main" val="3075618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331A159-E53F-3C42-B147-8113AA935F5C}" vid="{472DAC7B-E8DF-0B49-8B8E-CFC32F2DDD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9840</TotalTime>
  <Words>4136</Words>
  <Application>Microsoft Macintosh PowerPoint</Application>
  <PresentationFormat>Widescreen</PresentationFormat>
  <Paragraphs>481</Paragraphs>
  <Slides>52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Wingdings</vt:lpstr>
      <vt:lpstr>Office Theme</vt:lpstr>
      <vt:lpstr>Metagenomics</vt:lpstr>
      <vt:lpstr>Metagenomics</vt:lpstr>
      <vt:lpstr>Levels of inquiry for meta’omes</vt:lpstr>
      <vt:lpstr>Levels of inquiry for metagenomes</vt:lpstr>
      <vt:lpstr>A brief timeline of seq-omics and microbiome</vt:lpstr>
      <vt:lpstr>My sequencing journey</vt:lpstr>
      <vt:lpstr>It’s all just sequencing!</vt:lpstr>
      <vt:lpstr>16s RNA sequencing pipelines</vt:lpstr>
      <vt:lpstr>It’s all just sequencing!</vt:lpstr>
      <vt:lpstr>Metagenomics at three levels</vt:lpstr>
      <vt:lpstr>The 16S rRNA gene</vt:lpstr>
      <vt:lpstr>Conserved and variable regions linearly</vt:lpstr>
      <vt:lpstr>PowerPoint Presentation</vt:lpstr>
      <vt:lpstr>Sequencing error in the primers</vt:lpstr>
      <vt:lpstr>OTU error</vt:lpstr>
      <vt:lpstr>DaDa2 for amplicon sequencing</vt:lpstr>
      <vt:lpstr>DaDa2 workflow</vt:lpstr>
      <vt:lpstr>DaDa2 workflow</vt:lpstr>
      <vt:lpstr>DaDa2 workflow</vt:lpstr>
      <vt:lpstr>DaDa2 workflow</vt:lpstr>
      <vt:lpstr>DaDa2 workflow</vt:lpstr>
      <vt:lpstr>DaDa2 workflow</vt:lpstr>
      <vt:lpstr>DaDa2 workflow</vt:lpstr>
      <vt:lpstr>We now have a data table</vt:lpstr>
      <vt:lpstr>So now what? </vt:lpstr>
      <vt:lpstr>Shotgun sequencing</vt:lpstr>
      <vt:lpstr>Shotgun sequencing</vt:lpstr>
      <vt:lpstr>MGnify at EMBL/EBI</vt:lpstr>
      <vt:lpstr>MGnify: 16S/ITS</vt:lpstr>
      <vt:lpstr>MGnify: raw read functions</vt:lpstr>
      <vt:lpstr>MGnify: contigs functions</vt:lpstr>
      <vt:lpstr>Analyzing functionalized meta-seq ‘omes</vt:lpstr>
      <vt:lpstr>Interlude!</vt:lpstr>
      <vt:lpstr>Compositional data and sequencing</vt:lpstr>
      <vt:lpstr>Data as counts</vt:lpstr>
      <vt:lpstr>As delivered by sequencing</vt:lpstr>
      <vt:lpstr>Normalization is no help at all</vt:lpstr>
      <vt:lpstr>Log-ratios for CoDa</vt:lpstr>
      <vt:lpstr>RLE for ‘library size’</vt:lpstr>
      <vt:lpstr>Real sequence data are variable</vt:lpstr>
      <vt:lpstr>Think of the 0s!</vt:lpstr>
      <vt:lpstr>Compositional data and sequencing</vt:lpstr>
      <vt:lpstr>Compositional PCA biplot</vt:lpstr>
      <vt:lpstr>Compositional PCA biplot</vt:lpstr>
      <vt:lpstr>Compositional PCA biplot</vt:lpstr>
      <vt:lpstr>Compositional PCA biplot</vt:lpstr>
      <vt:lpstr>Compositional PCA biplot</vt:lpstr>
      <vt:lpstr>PowerPoint Presentation</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Gregory B. Gloor</dc:creator>
  <cp:lastModifiedBy>Gregory B. Gloor</cp:lastModifiedBy>
  <cp:revision>49</cp:revision>
  <cp:lastPrinted>2019-08-27T12:53:36Z</cp:lastPrinted>
  <dcterms:created xsi:type="dcterms:W3CDTF">2019-08-21T20:10:57Z</dcterms:created>
  <dcterms:modified xsi:type="dcterms:W3CDTF">2021-11-17T18:41:54Z</dcterms:modified>
</cp:coreProperties>
</file>